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7"/>
  </p:notesMasterIdLst>
  <p:sldIdLst>
    <p:sldId id="264" r:id="rId5"/>
    <p:sldId id="261" r:id="rId6"/>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77B2"/>
    <a:srgbClr val="FFEFF9"/>
    <a:srgbClr val="FED4F5"/>
    <a:srgbClr val="FFFF66"/>
    <a:srgbClr val="FFEB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191209-F5B8-462F-9289-FD49D86864BB}" v="57" dt="2020-08-07T03:32:51.8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9" d="100"/>
          <a:sy n="49" d="100"/>
        </p:scale>
        <p:origin x="182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0508DF6D-D715-4D5C-A78B-DA304F437853}" type="datetimeFigureOut">
              <a:rPr kumimoji="1" lang="ja-JP" altLang="en-US" smtClean="0"/>
              <a:t>2020/9/8</a:t>
            </a:fld>
            <a:endParaRPr kumimoji="1" lang="ja-JP" altLang="en-US"/>
          </a:p>
        </p:txBody>
      </p:sp>
      <p:sp>
        <p:nvSpPr>
          <p:cNvPr id="4" name="スライド イメージ プレースホルダー 3"/>
          <p:cNvSpPr>
            <a:spLocks noGrp="1" noRot="1" noChangeAspect="1"/>
          </p:cNvSpPr>
          <p:nvPr>
            <p:ph type="sldImg" idx="2"/>
          </p:nvPr>
        </p:nvSpPr>
        <p:spPr>
          <a:xfrm>
            <a:off x="2182813" y="1233488"/>
            <a:ext cx="2370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6CC6A519-C334-4A00-BB0A-B42F13440340}" type="slidenum">
              <a:rPr kumimoji="1" lang="ja-JP" altLang="en-US" smtClean="0"/>
              <a:t>‹#›</a:t>
            </a:fld>
            <a:endParaRPr kumimoji="1" lang="ja-JP" altLang="en-US"/>
          </a:p>
        </p:txBody>
      </p:sp>
    </p:spTree>
    <p:extLst>
      <p:ext uri="{BB962C8B-B14F-4D97-AF65-F5344CB8AC3E}">
        <p14:creationId xmlns:p14="http://schemas.microsoft.com/office/powerpoint/2010/main" val="2764837858"/>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82813" y="1233488"/>
            <a:ext cx="23701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900A8E1C-8B61-418E-93DB-F958F798364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43056"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95014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168" y="3388464"/>
            <a:ext cx="6609239" cy="2338088"/>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166336" y="6181036"/>
            <a:ext cx="5442903" cy="2787527"/>
          </a:xfrm>
        </p:spPr>
        <p:txBody>
          <a:bodyPr/>
          <a:lstStyle>
            <a:lvl1pPr marL="0" indent="0" algn="ctr">
              <a:buNone/>
              <a:defRPr>
                <a:solidFill>
                  <a:schemeClr val="tx1">
                    <a:tint val="75000"/>
                  </a:schemeClr>
                </a:solidFill>
              </a:defRPr>
            </a:lvl1pPr>
            <a:lvl2pPr marL="520849" indent="0" algn="ctr">
              <a:buNone/>
              <a:defRPr>
                <a:solidFill>
                  <a:schemeClr val="tx1">
                    <a:tint val="75000"/>
                  </a:schemeClr>
                </a:solidFill>
              </a:defRPr>
            </a:lvl2pPr>
            <a:lvl3pPr marL="1041698" indent="0" algn="ctr">
              <a:buNone/>
              <a:defRPr>
                <a:solidFill>
                  <a:schemeClr val="tx1">
                    <a:tint val="75000"/>
                  </a:schemeClr>
                </a:solidFill>
              </a:defRPr>
            </a:lvl3pPr>
            <a:lvl4pPr marL="1562547" indent="0" algn="ctr">
              <a:buNone/>
              <a:defRPr>
                <a:solidFill>
                  <a:schemeClr val="tx1">
                    <a:tint val="75000"/>
                  </a:schemeClr>
                </a:solidFill>
              </a:defRPr>
            </a:lvl4pPr>
            <a:lvl5pPr marL="2083396" indent="0" algn="ctr">
              <a:buNone/>
              <a:defRPr>
                <a:solidFill>
                  <a:schemeClr val="tx1">
                    <a:tint val="75000"/>
                  </a:schemeClr>
                </a:solidFill>
              </a:defRPr>
            </a:lvl5pPr>
            <a:lvl6pPr marL="2604244" indent="0" algn="ctr">
              <a:buNone/>
              <a:defRPr>
                <a:solidFill>
                  <a:schemeClr val="tx1">
                    <a:tint val="75000"/>
                  </a:schemeClr>
                </a:solidFill>
              </a:defRPr>
            </a:lvl6pPr>
            <a:lvl7pPr marL="3125092" indent="0" algn="ctr">
              <a:buNone/>
              <a:defRPr>
                <a:solidFill>
                  <a:schemeClr val="tx1">
                    <a:tint val="75000"/>
                  </a:schemeClr>
                </a:solidFill>
              </a:defRPr>
            </a:lvl7pPr>
            <a:lvl8pPr marL="3645941" indent="0" algn="ctr">
              <a:buNone/>
              <a:defRPr>
                <a:solidFill>
                  <a:schemeClr val="tx1">
                    <a:tint val="75000"/>
                  </a:schemeClr>
                </a:solidFill>
              </a:defRPr>
            </a:lvl8pPr>
            <a:lvl9pPr marL="416679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186455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149528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227968" y="583262"/>
            <a:ext cx="1312129" cy="12407524"/>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91586" y="583262"/>
            <a:ext cx="3806792" cy="12407524"/>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313845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864283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217" y="7009216"/>
            <a:ext cx="6609239" cy="2166393"/>
          </a:xfrm>
        </p:spPr>
        <p:txBody>
          <a:bodyPr anchor="t"/>
          <a:lstStyle>
            <a:lvl1pPr algn="l">
              <a:defRPr sz="4594"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614217" y="4623156"/>
            <a:ext cx="6609239" cy="2386061"/>
          </a:xfrm>
        </p:spPr>
        <p:txBody>
          <a:bodyPr anchor="b"/>
          <a:lstStyle>
            <a:lvl1pPr marL="0" indent="0">
              <a:buNone/>
              <a:defRPr sz="2297">
                <a:solidFill>
                  <a:schemeClr val="tx1">
                    <a:tint val="75000"/>
                  </a:schemeClr>
                </a:solidFill>
              </a:defRPr>
            </a:lvl1pPr>
            <a:lvl2pPr marL="520849" indent="0">
              <a:buNone/>
              <a:defRPr sz="2098">
                <a:solidFill>
                  <a:schemeClr val="tx1">
                    <a:tint val="75000"/>
                  </a:schemeClr>
                </a:solidFill>
              </a:defRPr>
            </a:lvl2pPr>
            <a:lvl3pPr marL="1041698" indent="0">
              <a:buNone/>
              <a:defRPr sz="1798">
                <a:solidFill>
                  <a:schemeClr val="tx1">
                    <a:tint val="75000"/>
                  </a:schemeClr>
                </a:solidFill>
              </a:defRPr>
            </a:lvl3pPr>
            <a:lvl4pPr marL="1562547" indent="0">
              <a:buNone/>
              <a:defRPr sz="1598">
                <a:solidFill>
                  <a:schemeClr val="tx1">
                    <a:tint val="75000"/>
                  </a:schemeClr>
                </a:solidFill>
              </a:defRPr>
            </a:lvl4pPr>
            <a:lvl5pPr marL="2083396" indent="0">
              <a:buNone/>
              <a:defRPr sz="1598">
                <a:solidFill>
                  <a:schemeClr val="tx1">
                    <a:tint val="75000"/>
                  </a:schemeClr>
                </a:solidFill>
              </a:defRPr>
            </a:lvl5pPr>
            <a:lvl6pPr marL="2604244" indent="0">
              <a:buNone/>
              <a:defRPr sz="1598">
                <a:solidFill>
                  <a:schemeClr val="tx1">
                    <a:tint val="75000"/>
                  </a:schemeClr>
                </a:solidFill>
              </a:defRPr>
            </a:lvl6pPr>
            <a:lvl7pPr marL="3125092" indent="0">
              <a:buNone/>
              <a:defRPr sz="1598">
                <a:solidFill>
                  <a:schemeClr val="tx1">
                    <a:tint val="75000"/>
                  </a:schemeClr>
                </a:solidFill>
              </a:defRPr>
            </a:lvl7pPr>
            <a:lvl8pPr marL="3645941" indent="0">
              <a:buNone/>
              <a:defRPr sz="1598">
                <a:solidFill>
                  <a:schemeClr val="tx1">
                    <a:tint val="75000"/>
                  </a:schemeClr>
                </a:solidFill>
              </a:defRPr>
            </a:lvl8pPr>
            <a:lvl9pPr marL="4166790" indent="0">
              <a:buNone/>
              <a:defRPr sz="1598">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138153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91586" y="3393512"/>
            <a:ext cx="2559460" cy="9597273"/>
          </a:xfrm>
        </p:spPr>
        <p:txBody>
          <a:bodyPr/>
          <a:lstStyle>
            <a:lvl1pPr>
              <a:defRPr sz="3195"/>
            </a:lvl1pPr>
            <a:lvl2pPr>
              <a:defRPr sz="2697"/>
            </a:lvl2pPr>
            <a:lvl3pPr>
              <a:defRPr sz="2297"/>
            </a:lvl3pPr>
            <a:lvl4pPr>
              <a:defRPr sz="2098"/>
            </a:lvl4pPr>
            <a:lvl5pPr>
              <a:defRPr sz="2098"/>
            </a:lvl5pPr>
            <a:lvl6pPr>
              <a:defRPr sz="2098"/>
            </a:lvl6pPr>
            <a:lvl7pPr>
              <a:defRPr sz="2098"/>
            </a:lvl7pPr>
            <a:lvl8pPr>
              <a:defRPr sz="2098"/>
            </a:lvl8pPr>
            <a:lvl9pPr>
              <a:defRPr sz="209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980639" y="3393512"/>
            <a:ext cx="2559460" cy="9597273"/>
          </a:xfrm>
        </p:spPr>
        <p:txBody>
          <a:bodyPr/>
          <a:lstStyle>
            <a:lvl1pPr>
              <a:defRPr sz="3195"/>
            </a:lvl1pPr>
            <a:lvl2pPr>
              <a:defRPr sz="2697"/>
            </a:lvl2pPr>
            <a:lvl3pPr>
              <a:defRPr sz="2297"/>
            </a:lvl3pPr>
            <a:lvl4pPr>
              <a:defRPr sz="2098"/>
            </a:lvl4pPr>
            <a:lvl5pPr>
              <a:defRPr sz="2098"/>
            </a:lvl5pPr>
            <a:lvl6pPr>
              <a:defRPr sz="2098"/>
            </a:lvl6pPr>
            <a:lvl7pPr>
              <a:defRPr sz="2098"/>
            </a:lvl7pPr>
            <a:lvl8pPr>
              <a:defRPr sz="2098"/>
            </a:lvl8pPr>
            <a:lvl9pPr>
              <a:defRPr sz="209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3957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6815"/>
            <a:ext cx="6998018" cy="1817952"/>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88780" y="2441613"/>
            <a:ext cx="3435563" cy="1017548"/>
          </a:xfrm>
        </p:spPr>
        <p:txBody>
          <a:bodyPr anchor="b"/>
          <a:lstStyle>
            <a:lvl1pPr marL="0" indent="0">
              <a:buNone/>
              <a:defRPr sz="2697" b="1"/>
            </a:lvl1pPr>
            <a:lvl2pPr marL="520849" indent="0">
              <a:buNone/>
              <a:defRPr sz="2297" b="1"/>
            </a:lvl2pPr>
            <a:lvl3pPr marL="1041698" indent="0">
              <a:buNone/>
              <a:defRPr sz="2098" b="1"/>
            </a:lvl3pPr>
            <a:lvl4pPr marL="1562547" indent="0">
              <a:buNone/>
              <a:defRPr sz="1798" b="1"/>
            </a:lvl4pPr>
            <a:lvl5pPr marL="2083396" indent="0">
              <a:buNone/>
              <a:defRPr sz="1798" b="1"/>
            </a:lvl5pPr>
            <a:lvl6pPr marL="2604244" indent="0">
              <a:buNone/>
              <a:defRPr sz="1798" b="1"/>
            </a:lvl6pPr>
            <a:lvl7pPr marL="3125092" indent="0">
              <a:buNone/>
              <a:defRPr sz="1798" b="1"/>
            </a:lvl7pPr>
            <a:lvl8pPr marL="3645941" indent="0">
              <a:buNone/>
              <a:defRPr sz="1798" b="1"/>
            </a:lvl8pPr>
            <a:lvl9pPr marL="4166790" indent="0">
              <a:buNone/>
              <a:defRPr sz="1798"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88780" y="3459159"/>
            <a:ext cx="3435563" cy="6284560"/>
          </a:xfrm>
        </p:spPr>
        <p:txBody>
          <a:bodyPr/>
          <a:lstStyle>
            <a:lvl1pPr>
              <a:defRPr sz="2697"/>
            </a:lvl1pPr>
            <a:lvl2pPr>
              <a:defRPr sz="2297"/>
            </a:lvl2pPr>
            <a:lvl3pPr>
              <a:defRPr sz="2098"/>
            </a:lvl3pPr>
            <a:lvl4pPr>
              <a:defRPr sz="1798"/>
            </a:lvl4pPr>
            <a:lvl5pPr>
              <a:defRPr sz="1798"/>
            </a:lvl5pPr>
            <a:lvl6pPr>
              <a:defRPr sz="1798"/>
            </a:lvl6pPr>
            <a:lvl7pPr>
              <a:defRPr sz="1798"/>
            </a:lvl7pPr>
            <a:lvl8pPr>
              <a:defRPr sz="1798"/>
            </a:lvl8pPr>
            <a:lvl9pPr>
              <a:defRPr sz="179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949886" y="2441613"/>
            <a:ext cx="3436912" cy="1017548"/>
          </a:xfrm>
        </p:spPr>
        <p:txBody>
          <a:bodyPr anchor="b"/>
          <a:lstStyle>
            <a:lvl1pPr marL="0" indent="0">
              <a:buNone/>
              <a:defRPr sz="2697" b="1"/>
            </a:lvl1pPr>
            <a:lvl2pPr marL="520849" indent="0">
              <a:buNone/>
              <a:defRPr sz="2297" b="1"/>
            </a:lvl2pPr>
            <a:lvl3pPr marL="1041698" indent="0">
              <a:buNone/>
              <a:defRPr sz="2098" b="1"/>
            </a:lvl3pPr>
            <a:lvl4pPr marL="1562547" indent="0">
              <a:buNone/>
              <a:defRPr sz="1798" b="1"/>
            </a:lvl4pPr>
            <a:lvl5pPr marL="2083396" indent="0">
              <a:buNone/>
              <a:defRPr sz="1798" b="1"/>
            </a:lvl5pPr>
            <a:lvl6pPr marL="2604244" indent="0">
              <a:buNone/>
              <a:defRPr sz="1798" b="1"/>
            </a:lvl6pPr>
            <a:lvl7pPr marL="3125092" indent="0">
              <a:buNone/>
              <a:defRPr sz="1798" b="1"/>
            </a:lvl7pPr>
            <a:lvl8pPr marL="3645941" indent="0">
              <a:buNone/>
              <a:defRPr sz="1798" b="1"/>
            </a:lvl8pPr>
            <a:lvl9pPr marL="4166790" indent="0">
              <a:buNone/>
              <a:defRPr sz="1798"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949886" y="3459159"/>
            <a:ext cx="3436912" cy="6284560"/>
          </a:xfrm>
        </p:spPr>
        <p:txBody>
          <a:bodyPr/>
          <a:lstStyle>
            <a:lvl1pPr>
              <a:defRPr sz="2697"/>
            </a:lvl1pPr>
            <a:lvl2pPr>
              <a:defRPr sz="2297"/>
            </a:lvl2pPr>
            <a:lvl3pPr>
              <a:defRPr sz="2098"/>
            </a:lvl3pPr>
            <a:lvl4pPr>
              <a:defRPr sz="1798"/>
            </a:lvl4pPr>
            <a:lvl5pPr>
              <a:defRPr sz="1798"/>
            </a:lvl5pPr>
            <a:lvl6pPr>
              <a:defRPr sz="1798"/>
            </a:lvl6pPr>
            <a:lvl7pPr>
              <a:defRPr sz="1798"/>
            </a:lvl7pPr>
            <a:lvl8pPr>
              <a:defRPr sz="1798"/>
            </a:lvl8pPr>
            <a:lvl9pPr>
              <a:defRPr sz="179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3679466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269353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1056859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80" y="434289"/>
            <a:ext cx="2558111" cy="1848251"/>
          </a:xfrm>
        </p:spPr>
        <p:txBody>
          <a:bodyPr anchor="b"/>
          <a:lstStyle>
            <a:lvl1pPr algn="l">
              <a:defRPr sz="2297" b="1"/>
            </a:lvl1pPr>
          </a:lstStyle>
          <a:p>
            <a:r>
              <a:rPr kumimoji="1" lang="ja-JP" altLang="en-US"/>
              <a:t>マスタ タイトルの書式設定</a:t>
            </a:r>
          </a:p>
        </p:txBody>
      </p:sp>
      <p:sp>
        <p:nvSpPr>
          <p:cNvPr id="3" name="コンテンツ プレースホルダ 2"/>
          <p:cNvSpPr>
            <a:spLocks noGrp="1"/>
          </p:cNvSpPr>
          <p:nvPr>
            <p:ph idx="1"/>
          </p:nvPr>
        </p:nvSpPr>
        <p:spPr>
          <a:xfrm>
            <a:off x="3040035" y="434291"/>
            <a:ext cx="4346763" cy="9309431"/>
          </a:xfrm>
        </p:spPr>
        <p:txBody>
          <a:bodyPr/>
          <a:lstStyle>
            <a:lvl1pPr>
              <a:defRPr sz="3695"/>
            </a:lvl1pPr>
            <a:lvl2pPr>
              <a:defRPr sz="3195"/>
            </a:lvl2pPr>
            <a:lvl3pPr>
              <a:defRPr sz="2697"/>
            </a:lvl3pPr>
            <a:lvl4pPr>
              <a:defRPr sz="2297"/>
            </a:lvl4pPr>
            <a:lvl5pPr>
              <a:defRPr sz="2297"/>
            </a:lvl5pPr>
            <a:lvl6pPr>
              <a:defRPr sz="2297"/>
            </a:lvl6pPr>
            <a:lvl7pPr>
              <a:defRPr sz="2297"/>
            </a:lvl7pPr>
            <a:lvl8pPr>
              <a:defRPr sz="2297"/>
            </a:lvl8pPr>
            <a:lvl9pPr>
              <a:defRPr sz="229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88780" y="2282541"/>
            <a:ext cx="2558111" cy="7461180"/>
          </a:xfrm>
        </p:spPr>
        <p:txBody>
          <a:bodyPr/>
          <a:lstStyle>
            <a:lvl1pPr marL="0" indent="0">
              <a:buNone/>
              <a:defRPr sz="1598"/>
            </a:lvl1pPr>
            <a:lvl2pPr marL="520849" indent="0">
              <a:buNone/>
              <a:defRPr sz="1398"/>
            </a:lvl2pPr>
            <a:lvl3pPr marL="1041698" indent="0">
              <a:buNone/>
              <a:defRPr sz="1099"/>
            </a:lvl3pPr>
            <a:lvl4pPr marL="1562547" indent="0">
              <a:buNone/>
              <a:defRPr sz="999"/>
            </a:lvl4pPr>
            <a:lvl5pPr marL="2083396" indent="0">
              <a:buNone/>
              <a:defRPr sz="999"/>
            </a:lvl5pPr>
            <a:lvl6pPr marL="2604244" indent="0">
              <a:buNone/>
              <a:defRPr sz="999"/>
            </a:lvl6pPr>
            <a:lvl7pPr marL="3125092" indent="0">
              <a:buNone/>
              <a:defRPr sz="999"/>
            </a:lvl7pPr>
            <a:lvl8pPr marL="3645941" indent="0">
              <a:buNone/>
              <a:defRPr sz="999"/>
            </a:lvl8pPr>
            <a:lvl9pPr marL="4166790" indent="0">
              <a:buNone/>
              <a:defRPr sz="999"/>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292180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67" y="7635400"/>
            <a:ext cx="4665345" cy="901403"/>
          </a:xfrm>
        </p:spPr>
        <p:txBody>
          <a:bodyPr anchor="b"/>
          <a:lstStyle>
            <a:lvl1pPr algn="l">
              <a:defRPr sz="2297" b="1"/>
            </a:lvl1pPr>
          </a:lstStyle>
          <a:p>
            <a:r>
              <a:rPr kumimoji="1" lang="ja-JP" altLang="en-US"/>
              <a:t>マスタ タイトルの書式設定</a:t>
            </a:r>
          </a:p>
        </p:txBody>
      </p:sp>
      <p:sp>
        <p:nvSpPr>
          <p:cNvPr id="3" name="図プレースホルダ 2"/>
          <p:cNvSpPr>
            <a:spLocks noGrp="1"/>
          </p:cNvSpPr>
          <p:nvPr>
            <p:ph type="pic" idx="1"/>
          </p:nvPr>
        </p:nvSpPr>
        <p:spPr>
          <a:xfrm>
            <a:off x="1524067" y="974624"/>
            <a:ext cx="4665345" cy="6544628"/>
          </a:xfrm>
        </p:spPr>
        <p:txBody>
          <a:bodyPr/>
          <a:lstStyle>
            <a:lvl1pPr marL="0" indent="0">
              <a:buNone/>
              <a:defRPr sz="3695"/>
            </a:lvl1pPr>
            <a:lvl2pPr marL="520849" indent="0">
              <a:buNone/>
              <a:defRPr sz="3195"/>
            </a:lvl2pPr>
            <a:lvl3pPr marL="1041698" indent="0">
              <a:buNone/>
              <a:defRPr sz="2697"/>
            </a:lvl3pPr>
            <a:lvl4pPr marL="1562547" indent="0">
              <a:buNone/>
              <a:defRPr sz="2297"/>
            </a:lvl4pPr>
            <a:lvl5pPr marL="2083396" indent="0">
              <a:buNone/>
              <a:defRPr sz="2297"/>
            </a:lvl5pPr>
            <a:lvl6pPr marL="2604244" indent="0">
              <a:buNone/>
              <a:defRPr sz="2297"/>
            </a:lvl6pPr>
            <a:lvl7pPr marL="3125092" indent="0">
              <a:buNone/>
              <a:defRPr sz="2297"/>
            </a:lvl7pPr>
            <a:lvl8pPr marL="3645941" indent="0">
              <a:buNone/>
              <a:defRPr sz="2297"/>
            </a:lvl8pPr>
            <a:lvl9pPr marL="4166790" indent="0">
              <a:buNone/>
              <a:defRPr sz="2297"/>
            </a:lvl9pPr>
          </a:lstStyle>
          <a:p>
            <a:endParaRPr kumimoji="1" lang="ja-JP" altLang="en-US"/>
          </a:p>
        </p:txBody>
      </p:sp>
      <p:sp>
        <p:nvSpPr>
          <p:cNvPr id="4" name="テキスト プレースホルダ 3"/>
          <p:cNvSpPr>
            <a:spLocks noGrp="1"/>
          </p:cNvSpPr>
          <p:nvPr>
            <p:ph type="body" sz="half" idx="2"/>
          </p:nvPr>
        </p:nvSpPr>
        <p:spPr>
          <a:xfrm>
            <a:off x="1524067" y="8536803"/>
            <a:ext cx="4665345" cy="1280140"/>
          </a:xfrm>
        </p:spPr>
        <p:txBody>
          <a:bodyPr/>
          <a:lstStyle>
            <a:lvl1pPr marL="0" indent="0">
              <a:buNone/>
              <a:defRPr sz="1598"/>
            </a:lvl1pPr>
            <a:lvl2pPr marL="520849" indent="0">
              <a:buNone/>
              <a:defRPr sz="1398"/>
            </a:lvl2pPr>
            <a:lvl3pPr marL="1041698" indent="0">
              <a:buNone/>
              <a:defRPr sz="1099"/>
            </a:lvl3pPr>
            <a:lvl4pPr marL="1562547" indent="0">
              <a:buNone/>
              <a:defRPr sz="999"/>
            </a:lvl4pPr>
            <a:lvl5pPr marL="2083396" indent="0">
              <a:buNone/>
              <a:defRPr sz="999"/>
            </a:lvl5pPr>
            <a:lvl6pPr marL="2604244" indent="0">
              <a:buNone/>
              <a:defRPr sz="999"/>
            </a:lvl6pPr>
            <a:lvl7pPr marL="3125092" indent="0">
              <a:buNone/>
              <a:defRPr sz="999"/>
            </a:lvl7pPr>
            <a:lvl8pPr marL="3645941" indent="0">
              <a:buNone/>
              <a:defRPr sz="999"/>
            </a:lvl8pPr>
            <a:lvl9pPr marL="4166790" indent="0">
              <a:buNone/>
              <a:defRPr sz="999"/>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352733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88779" y="436815"/>
            <a:ext cx="6998018" cy="1817952"/>
          </a:xfrm>
          <a:prstGeom prst="rect">
            <a:avLst/>
          </a:prstGeom>
        </p:spPr>
        <p:txBody>
          <a:bodyPr vert="horz" lIns="104306" tIns="52153" rIns="104306" bIns="5215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88779" y="2545137"/>
            <a:ext cx="6998018" cy="7198585"/>
          </a:xfrm>
          <a:prstGeom prst="rect">
            <a:avLst/>
          </a:prstGeom>
        </p:spPr>
        <p:txBody>
          <a:bodyPr vert="horz" lIns="104306" tIns="52153" rIns="104306" bIns="5215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88779" y="10109836"/>
            <a:ext cx="1814301" cy="580734"/>
          </a:xfrm>
          <a:prstGeom prst="rect">
            <a:avLst/>
          </a:prstGeom>
        </p:spPr>
        <p:txBody>
          <a:bodyPr vert="horz" lIns="104306" tIns="52153" rIns="104306" bIns="52153" rtlCol="0" anchor="ctr"/>
          <a:lstStyle>
            <a:lvl1pPr algn="l">
              <a:defRPr sz="1398">
                <a:solidFill>
                  <a:schemeClr val="tx1">
                    <a:tint val="75000"/>
                  </a:schemeClr>
                </a:solidFill>
              </a:defRPr>
            </a:lvl1p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3"/>
          </p:nvPr>
        </p:nvSpPr>
        <p:spPr>
          <a:xfrm>
            <a:off x="2656655" y="10109836"/>
            <a:ext cx="2462265" cy="580734"/>
          </a:xfrm>
          <a:prstGeom prst="rect">
            <a:avLst/>
          </a:prstGeom>
        </p:spPr>
        <p:txBody>
          <a:bodyPr vert="horz" lIns="104306" tIns="52153" rIns="104306" bIns="52153" rtlCol="0" anchor="ctr"/>
          <a:lstStyle>
            <a:lvl1pPr algn="ctr">
              <a:defRPr sz="139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572495" y="10109836"/>
            <a:ext cx="1814301" cy="580734"/>
          </a:xfrm>
          <a:prstGeom prst="rect">
            <a:avLst/>
          </a:prstGeom>
        </p:spPr>
        <p:txBody>
          <a:bodyPr vert="horz" lIns="104306" tIns="52153" rIns="104306" bIns="52153" rtlCol="0" anchor="ctr"/>
          <a:lstStyle>
            <a:lvl1pPr algn="r">
              <a:defRPr sz="1398">
                <a:solidFill>
                  <a:schemeClr val="tx1">
                    <a:tint val="75000"/>
                  </a:schemeClr>
                </a:solidFill>
              </a:defRPr>
            </a:lvl1pPr>
          </a:lstStyle>
          <a:p>
            <a:fld id="{59012141-11AD-44E9-BF59-4A70899F9A30}" type="slidenum">
              <a:rPr kumimoji="1" lang="ja-JP" altLang="en-US" smtClean="0"/>
              <a:pPr/>
              <a:t>‹#›</a:t>
            </a:fld>
            <a:endParaRPr kumimoji="1" lang="ja-JP" altLang="en-US"/>
          </a:p>
        </p:txBody>
      </p:sp>
    </p:spTree>
    <p:extLst>
      <p:ext uri="{BB962C8B-B14F-4D97-AF65-F5344CB8AC3E}">
        <p14:creationId xmlns:p14="http://schemas.microsoft.com/office/powerpoint/2010/main" val="16719665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1041698" rtl="0" eaLnBrk="1" latinLnBrk="0" hangingPunct="1">
        <a:spcBef>
          <a:spcPct val="0"/>
        </a:spcBef>
        <a:buNone/>
        <a:defRPr kumimoji="1" sz="4993" kern="1200">
          <a:solidFill>
            <a:schemeClr val="tx1"/>
          </a:solidFill>
          <a:latin typeface="+mj-lt"/>
          <a:ea typeface="+mj-ea"/>
          <a:cs typeface="+mj-cs"/>
        </a:defRPr>
      </a:lvl1pPr>
    </p:titleStyle>
    <p:bodyStyle>
      <a:lvl1pPr marL="390636" indent="-390636" algn="l" defTabSz="1041698" rtl="0" eaLnBrk="1" latinLnBrk="0" hangingPunct="1">
        <a:spcBef>
          <a:spcPct val="20000"/>
        </a:spcBef>
        <a:buFont typeface="Arial" pitchFamily="34" charset="0"/>
        <a:buChar char="•"/>
        <a:defRPr kumimoji="1" sz="3695" kern="1200">
          <a:solidFill>
            <a:schemeClr val="tx1"/>
          </a:solidFill>
          <a:latin typeface="+mn-lt"/>
          <a:ea typeface="+mn-ea"/>
          <a:cs typeface="+mn-cs"/>
        </a:defRPr>
      </a:lvl1pPr>
      <a:lvl2pPr marL="846379" indent="-325530" algn="l" defTabSz="1041698" rtl="0" eaLnBrk="1" latinLnBrk="0" hangingPunct="1">
        <a:spcBef>
          <a:spcPct val="20000"/>
        </a:spcBef>
        <a:buFont typeface="Arial" pitchFamily="34" charset="0"/>
        <a:buChar char="–"/>
        <a:defRPr kumimoji="1" sz="3195" kern="1200">
          <a:solidFill>
            <a:schemeClr val="tx1"/>
          </a:solidFill>
          <a:latin typeface="+mn-lt"/>
          <a:ea typeface="+mn-ea"/>
          <a:cs typeface="+mn-cs"/>
        </a:defRPr>
      </a:lvl2pPr>
      <a:lvl3pPr marL="1302122" indent="-260424" algn="l" defTabSz="1041698" rtl="0" eaLnBrk="1" latinLnBrk="0" hangingPunct="1">
        <a:spcBef>
          <a:spcPct val="20000"/>
        </a:spcBef>
        <a:buFont typeface="Arial" pitchFamily="34" charset="0"/>
        <a:buChar char="•"/>
        <a:defRPr kumimoji="1" sz="2697" kern="1200">
          <a:solidFill>
            <a:schemeClr val="tx1"/>
          </a:solidFill>
          <a:latin typeface="+mn-lt"/>
          <a:ea typeface="+mn-ea"/>
          <a:cs typeface="+mn-cs"/>
        </a:defRPr>
      </a:lvl3pPr>
      <a:lvl4pPr marL="1822971" indent="-260424" algn="l" defTabSz="1041698" rtl="0" eaLnBrk="1" latinLnBrk="0" hangingPunct="1">
        <a:spcBef>
          <a:spcPct val="20000"/>
        </a:spcBef>
        <a:buFont typeface="Arial" pitchFamily="34" charset="0"/>
        <a:buChar char="–"/>
        <a:defRPr kumimoji="1" sz="2297" kern="1200">
          <a:solidFill>
            <a:schemeClr val="tx1"/>
          </a:solidFill>
          <a:latin typeface="+mn-lt"/>
          <a:ea typeface="+mn-ea"/>
          <a:cs typeface="+mn-cs"/>
        </a:defRPr>
      </a:lvl4pPr>
      <a:lvl5pPr marL="2343820" indent="-260424" algn="l" defTabSz="1041698" rtl="0" eaLnBrk="1" latinLnBrk="0" hangingPunct="1">
        <a:spcBef>
          <a:spcPct val="20000"/>
        </a:spcBef>
        <a:buFont typeface="Arial" pitchFamily="34" charset="0"/>
        <a:buChar char="»"/>
        <a:defRPr kumimoji="1" sz="2297" kern="1200">
          <a:solidFill>
            <a:schemeClr val="tx1"/>
          </a:solidFill>
          <a:latin typeface="+mn-lt"/>
          <a:ea typeface="+mn-ea"/>
          <a:cs typeface="+mn-cs"/>
        </a:defRPr>
      </a:lvl5pPr>
      <a:lvl6pPr marL="2864668" indent="-260424" algn="l" defTabSz="1041698" rtl="0" eaLnBrk="1" latinLnBrk="0" hangingPunct="1">
        <a:spcBef>
          <a:spcPct val="20000"/>
        </a:spcBef>
        <a:buFont typeface="Arial" pitchFamily="34" charset="0"/>
        <a:buChar char="•"/>
        <a:defRPr kumimoji="1" sz="2297" kern="1200">
          <a:solidFill>
            <a:schemeClr val="tx1"/>
          </a:solidFill>
          <a:latin typeface="+mn-lt"/>
          <a:ea typeface="+mn-ea"/>
          <a:cs typeface="+mn-cs"/>
        </a:defRPr>
      </a:lvl6pPr>
      <a:lvl7pPr marL="3385517" indent="-260424" algn="l" defTabSz="1041698" rtl="0" eaLnBrk="1" latinLnBrk="0" hangingPunct="1">
        <a:spcBef>
          <a:spcPct val="20000"/>
        </a:spcBef>
        <a:buFont typeface="Arial" pitchFamily="34" charset="0"/>
        <a:buChar char="•"/>
        <a:defRPr kumimoji="1" sz="2297" kern="1200">
          <a:solidFill>
            <a:schemeClr val="tx1"/>
          </a:solidFill>
          <a:latin typeface="+mn-lt"/>
          <a:ea typeface="+mn-ea"/>
          <a:cs typeface="+mn-cs"/>
        </a:defRPr>
      </a:lvl7pPr>
      <a:lvl8pPr marL="3906366" indent="-260424" algn="l" defTabSz="1041698" rtl="0" eaLnBrk="1" latinLnBrk="0" hangingPunct="1">
        <a:spcBef>
          <a:spcPct val="20000"/>
        </a:spcBef>
        <a:buFont typeface="Arial" pitchFamily="34" charset="0"/>
        <a:buChar char="•"/>
        <a:defRPr kumimoji="1" sz="2297" kern="1200">
          <a:solidFill>
            <a:schemeClr val="tx1"/>
          </a:solidFill>
          <a:latin typeface="+mn-lt"/>
          <a:ea typeface="+mn-ea"/>
          <a:cs typeface="+mn-cs"/>
        </a:defRPr>
      </a:lvl8pPr>
      <a:lvl9pPr marL="4427215" indent="-260424" algn="l" defTabSz="1041698" rtl="0" eaLnBrk="1" latinLnBrk="0" hangingPunct="1">
        <a:spcBef>
          <a:spcPct val="20000"/>
        </a:spcBef>
        <a:buFont typeface="Arial" pitchFamily="34" charset="0"/>
        <a:buChar char="•"/>
        <a:defRPr kumimoji="1" sz="2297" kern="1200">
          <a:solidFill>
            <a:schemeClr val="tx1"/>
          </a:solidFill>
          <a:latin typeface="+mn-lt"/>
          <a:ea typeface="+mn-ea"/>
          <a:cs typeface="+mn-cs"/>
        </a:defRPr>
      </a:lvl9pPr>
    </p:bodyStyle>
    <p:otherStyle>
      <a:defPPr>
        <a:defRPr lang="ja-JP"/>
      </a:defPPr>
      <a:lvl1pPr marL="0" algn="l" defTabSz="1041698" rtl="0" eaLnBrk="1" latinLnBrk="0" hangingPunct="1">
        <a:defRPr kumimoji="1" sz="2098" kern="1200">
          <a:solidFill>
            <a:schemeClr val="tx1"/>
          </a:solidFill>
          <a:latin typeface="+mn-lt"/>
          <a:ea typeface="+mn-ea"/>
          <a:cs typeface="+mn-cs"/>
        </a:defRPr>
      </a:lvl1pPr>
      <a:lvl2pPr marL="520849" algn="l" defTabSz="1041698" rtl="0" eaLnBrk="1" latinLnBrk="0" hangingPunct="1">
        <a:defRPr kumimoji="1" sz="2098" kern="1200">
          <a:solidFill>
            <a:schemeClr val="tx1"/>
          </a:solidFill>
          <a:latin typeface="+mn-lt"/>
          <a:ea typeface="+mn-ea"/>
          <a:cs typeface="+mn-cs"/>
        </a:defRPr>
      </a:lvl2pPr>
      <a:lvl3pPr marL="1041698" algn="l" defTabSz="1041698" rtl="0" eaLnBrk="1" latinLnBrk="0" hangingPunct="1">
        <a:defRPr kumimoji="1" sz="2098" kern="1200">
          <a:solidFill>
            <a:schemeClr val="tx1"/>
          </a:solidFill>
          <a:latin typeface="+mn-lt"/>
          <a:ea typeface="+mn-ea"/>
          <a:cs typeface="+mn-cs"/>
        </a:defRPr>
      </a:lvl3pPr>
      <a:lvl4pPr marL="1562547" algn="l" defTabSz="1041698" rtl="0" eaLnBrk="1" latinLnBrk="0" hangingPunct="1">
        <a:defRPr kumimoji="1" sz="2098" kern="1200">
          <a:solidFill>
            <a:schemeClr val="tx1"/>
          </a:solidFill>
          <a:latin typeface="+mn-lt"/>
          <a:ea typeface="+mn-ea"/>
          <a:cs typeface="+mn-cs"/>
        </a:defRPr>
      </a:lvl4pPr>
      <a:lvl5pPr marL="2083396" algn="l" defTabSz="1041698" rtl="0" eaLnBrk="1" latinLnBrk="0" hangingPunct="1">
        <a:defRPr kumimoji="1" sz="2098" kern="1200">
          <a:solidFill>
            <a:schemeClr val="tx1"/>
          </a:solidFill>
          <a:latin typeface="+mn-lt"/>
          <a:ea typeface="+mn-ea"/>
          <a:cs typeface="+mn-cs"/>
        </a:defRPr>
      </a:lvl5pPr>
      <a:lvl6pPr marL="2604244" algn="l" defTabSz="1041698" rtl="0" eaLnBrk="1" latinLnBrk="0" hangingPunct="1">
        <a:defRPr kumimoji="1" sz="2098" kern="1200">
          <a:solidFill>
            <a:schemeClr val="tx1"/>
          </a:solidFill>
          <a:latin typeface="+mn-lt"/>
          <a:ea typeface="+mn-ea"/>
          <a:cs typeface="+mn-cs"/>
        </a:defRPr>
      </a:lvl6pPr>
      <a:lvl7pPr marL="3125092" algn="l" defTabSz="1041698" rtl="0" eaLnBrk="1" latinLnBrk="0" hangingPunct="1">
        <a:defRPr kumimoji="1" sz="2098" kern="1200">
          <a:solidFill>
            <a:schemeClr val="tx1"/>
          </a:solidFill>
          <a:latin typeface="+mn-lt"/>
          <a:ea typeface="+mn-ea"/>
          <a:cs typeface="+mn-cs"/>
        </a:defRPr>
      </a:lvl7pPr>
      <a:lvl8pPr marL="3645941" algn="l" defTabSz="1041698" rtl="0" eaLnBrk="1" latinLnBrk="0" hangingPunct="1">
        <a:defRPr kumimoji="1" sz="2098" kern="1200">
          <a:solidFill>
            <a:schemeClr val="tx1"/>
          </a:solidFill>
          <a:latin typeface="+mn-lt"/>
          <a:ea typeface="+mn-ea"/>
          <a:cs typeface="+mn-cs"/>
        </a:defRPr>
      </a:lvl8pPr>
      <a:lvl9pPr marL="4166790" algn="l" defTabSz="1041698" rtl="0" eaLnBrk="1" latinLnBrk="0" hangingPunct="1">
        <a:defRPr kumimoji="1" sz="20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DBA3A811-E083-445A-9398-BEA120B7877C}"/>
              </a:ext>
            </a:extLst>
          </p:cNvPr>
          <p:cNvPicPr>
            <a:picLocks noChangeAspect="1"/>
          </p:cNvPicPr>
          <p:nvPr/>
        </p:nvPicPr>
        <p:blipFill>
          <a:blip r:embed="rId3"/>
          <a:stretch>
            <a:fillRect/>
          </a:stretch>
        </p:blipFill>
        <p:spPr>
          <a:xfrm>
            <a:off x="716038" y="1895932"/>
            <a:ext cx="6423713" cy="1350666"/>
          </a:xfrm>
          <a:prstGeom prst="rect">
            <a:avLst/>
          </a:prstGeom>
        </p:spPr>
      </p:pic>
      <p:grpSp>
        <p:nvGrpSpPr>
          <p:cNvPr id="7" name="グループ化 6">
            <a:extLst>
              <a:ext uri="{FF2B5EF4-FFF2-40B4-BE49-F238E27FC236}">
                <a16:creationId xmlns:a16="http://schemas.microsoft.com/office/drawing/2014/main" id="{4C58C5A9-B028-488D-8809-2B3474A67BA6}"/>
              </a:ext>
            </a:extLst>
          </p:cNvPr>
          <p:cNvGrpSpPr/>
          <p:nvPr/>
        </p:nvGrpSpPr>
        <p:grpSpPr>
          <a:xfrm>
            <a:off x="-5393" y="1177040"/>
            <a:ext cx="7780968" cy="1170604"/>
            <a:chOff x="0" y="666881"/>
            <a:chExt cx="7780968" cy="1170604"/>
          </a:xfrm>
        </p:grpSpPr>
        <p:sp>
          <p:nvSpPr>
            <p:cNvPr id="3" name="正方形/長方形 2">
              <a:extLst>
                <a:ext uri="{FF2B5EF4-FFF2-40B4-BE49-F238E27FC236}">
                  <a16:creationId xmlns:a16="http://schemas.microsoft.com/office/drawing/2014/main" id="{47F5599C-1DE2-4C44-BA10-DC273BB2E47C}"/>
                </a:ext>
              </a:extLst>
            </p:cNvPr>
            <p:cNvSpPr/>
            <p:nvPr/>
          </p:nvSpPr>
          <p:spPr>
            <a:xfrm>
              <a:off x="0" y="666881"/>
              <a:ext cx="7780968" cy="293398"/>
            </a:xfrm>
            <a:prstGeom prst="rect">
              <a:avLst/>
            </a:prstGeom>
            <a:solidFill>
              <a:schemeClr val="accent4">
                <a:lumMod val="60000"/>
                <a:lumOff val="4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介護職員採用支援プログラム　</a:t>
              </a:r>
              <a:r>
                <a:rPr lang="en-US" altLang="ja-JP" sz="1600" dirty="0">
                  <a:solidFill>
                    <a:prstClr val="white"/>
                  </a:solidFill>
                  <a:latin typeface="Calibri"/>
                  <a:ea typeface="ＭＳ Ｐゴシック" panose="020B0600070205080204" pitchFamily="50" charset="-128"/>
                </a:rPr>
                <a:t>-</a:t>
              </a:r>
              <a:r>
                <a:rPr kumimoji="1" lang="en-US" altLang="ja-JP"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Will</a:t>
              </a:r>
              <a:r>
                <a:rPr kumimoji="1" lang="ja-JP" altLang="en-US"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a:t>
              </a:r>
              <a:r>
                <a:rPr kumimoji="1" lang="en-US" altLang="ja-JP"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Career-</a:t>
              </a:r>
              <a:endParaRPr kumimoji="1" lang="ja-JP" altLang="en-US"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 name="テキスト ボックス 3">
              <a:extLst>
                <a:ext uri="{FF2B5EF4-FFF2-40B4-BE49-F238E27FC236}">
                  <a16:creationId xmlns:a16="http://schemas.microsoft.com/office/drawing/2014/main" id="{1E7A53EE-A628-44AC-B3A4-FE016015D6FE}"/>
                </a:ext>
              </a:extLst>
            </p:cNvPr>
            <p:cNvSpPr txBox="1"/>
            <p:nvPr/>
          </p:nvSpPr>
          <p:spPr>
            <a:xfrm>
              <a:off x="896270" y="1211416"/>
              <a:ext cx="6673353" cy="626069"/>
            </a:xfrm>
            <a:prstGeom prst="rect">
              <a:avLst/>
            </a:prstGeom>
            <a:noFill/>
          </p:spPr>
          <p:txBody>
            <a:bodyPr wrap="square" rtlCol="0">
              <a:spAutoFit/>
            </a:bodyPr>
            <a:lstStyle/>
            <a:p>
              <a:pPr lvl="0">
                <a:lnSpc>
                  <a:spcPts val="1300"/>
                </a:lnSpc>
                <a:defRPr/>
              </a:pPr>
              <a:r>
                <a:rPr lang="ja-JP" altLang="ja-JP" sz="2400" dirty="0">
                  <a:solidFill>
                    <a:schemeClr val="accent4">
                      <a:lumMod val="50000"/>
                    </a:schemeClr>
                  </a:solidFill>
                </a:rPr>
                <a:t>在留資格</a:t>
              </a:r>
              <a:r>
                <a:rPr lang="ja-JP" altLang="en-US" sz="2400" dirty="0">
                  <a:solidFill>
                    <a:schemeClr val="accent4">
                      <a:lumMod val="50000"/>
                    </a:schemeClr>
                  </a:solidFill>
                </a:rPr>
                <a:t>「</a:t>
              </a:r>
              <a:r>
                <a:rPr lang="ja-JP" altLang="ja-JP" sz="2400" dirty="0">
                  <a:solidFill>
                    <a:schemeClr val="accent4">
                      <a:lumMod val="50000"/>
                    </a:schemeClr>
                  </a:solidFill>
                </a:rPr>
                <a:t>介護</a:t>
              </a:r>
              <a:r>
                <a:rPr lang="ja-JP" altLang="en-US" sz="2400" dirty="0">
                  <a:solidFill>
                    <a:schemeClr val="accent4">
                      <a:lumMod val="50000"/>
                    </a:schemeClr>
                  </a:solidFill>
                </a:rPr>
                <a:t>」</a:t>
              </a:r>
              <a:endParaRPr lang="en-US" altLang="ja-JP" sz="2400" dirty="0">
                <a:solidFill>
                  <a:schemeClr val="accent4">
                    <a:lumMod val="50000"/>
                  </a:schemeClr>
                </a:solidFill>
              </a:endParaRPr>
            </a:p>
            <a:p>
              <a:pPr lvl="0">
                <a:lnSpc>
                  <a:spcPts val="1300"/>
                </a:lnSpc>
                <a:defRPr/>
              </a:pPr>
              <a:r>
                <a:rPr lang="ja-JP" altLang="en-US" sz="2400" dirty="0">
                  <a:solidFill>
                    <a:schemeClr val="accent4">
                      <a:lumMod val="50000"/>
                    </a:schemeClr>
                  </a:solidFill>
                </a:rPr>
                <a:t>　　　</a:t>
              </a:r>
              <a:endParaRPr lang="en-US" altLang="ja-JP" sz="1600" dirty="0">
                <a:solidFill>
                  <a:schemeClr val="accent4">
                    <a:lumMod val="50000"/>
                  </a:schemeClr>
                </a:solidFill>
              </a:endParaRPr>
            </a:p>
            <a:p>
              <a:pPr lvl="0">
                <a:lnSpc>
                  <a:spcPts val="1300"/>
                </a:lnSpc>
                <a:defRPr/>
              </a:pPr>
              <a:r>
                <a:rPr lang="ja-JP" altLang="en-US" sz="2400" dirty="0">
                  <a:solidFill>
                    <a:schemeClr val="accent4">
                      <a:lumMod val="50000"/>
                    </a:schemeClr>
                  </a:solidFill>
                </a:rPr>
                <a:t>　　</a:t>
              </a:r>
              <a:r>
                <a:rPr lang="ja-JP" altLang="ja-JP" sz="2400" dirty="0">
                  <a:solidFill>
                    <a:schemeClr val="accent4">
                      <a:lumMod val="50000"/>
                    </a:schemeClr>
                  </a:solidFill>
                </a:rPr>
                <a:t>正社員希望</a:t>
              </a:r>
              <a:r>
                <a:rPr lang="ja-JP" altLang="en-US" sz="2400" dirty="0">
                  <a:solidFill>
                    <a:schemeClr val="accent4">
                      <a:lumMod val="50000"/>
                    </a:schemeClr>
                  </a:solidFill>
                </a:rPr>
                <a:t>の</a:t>
              </a:r>
              <a:r>
                <a:rPr lang="ja-JP" altLang="ja-JP" sz="2400" dirty="0">
                  <a:solidFill>
                    <a:schemeClr val="accent4">
                      <a:lumMod val="50000"/>
                    </a:schemeClr>
                  </a:solidFill>
                </a:rPr>
                <a:t>外国人材</a:t>
              </a:r>
              <a:r>
                <a:rPr lang="ja-JP" altLang="en-US" sz="2400" dirty="0">
                  <a:solidFill>
                    <a:schemeClr val="accent4">
                      <a:lumMod val="50000"/>
                    </a:schemeClr>
                  </a:solidFill>
                </a:rPr>
                <a:t>を</a:t>
              </a:r>
              <a:r>
                <a:rPr lang="ja-JP" altLang="ja-JP" sz="2400" dirty="0">
                  <a:solidFill>
                    <a:schemeClr val="accent4">
                      <a:lumMod val="50000"/>
                    </a:schemeClr>
                  </a:solidFill>
                </a:rPr>
                <a:t>採用</a:t>
              </a:r>
              <a:r>
                <a:rPr lang="ja-JP" altLang="en-US" sz="2400" dirty="0">
                  <a:solidFill>
                    <a:schemeClr val="accent4">
                      <a:lumMod val="50000"/>
                    </a:schemeClr>
                  </a:solidFill>
                </a:rPr>
                <a:t>しませんか？</a:t>
              </a:r>
              <a:endParaRPr lang="en-US" altLang="ja-JP" sz="1600" dirty="0">
                <a:solidFill>
                  <a:schemeClr val="accent4">
                    <a:lumMod val="50000"/>
                  </a:schemeClr>
                </a:solidFill>
              </a:endParaRPr>
            </a:p>
          </p:txBody>
        </p:sp>
      </p:grpSp>
      <p:sp>
        <p:nvSpPr>
          <p:cNvPr id="171" name="テキスト ボックス 170">
            <a:extLst>
              <a:ext uri="{FF2B5EF4-FFF2-40B4-BE49-F238E27FC236}">
                <a16:creationId xmlns:a16="http://schemas.microsoft.com/office/drawing/2014/main" id="{0A770DA4-7482-4CBC-9C4C-C459C5B1F5AB}"/>
              </a:ext>
            </a:extLst>
          </p:cNvPr>
          <p:cNvSpPr txBox="1"/>
          <p:nvPr/>
        </p:nvSpPr>
        <p:spPr>
          <a:xfrm>
            <a:off x="777877" y="2407350"/>
            <a:ext cx="6431165" cy="1115370"/>
          </a:xfrm>
          <a:prstGeom prst="rect">
            <a:avLst/>
          </a:prstGeom>
          <a:noFill/>
          <a:effectLst>
            <a:softEdge rad="330200"/>
          </a:effectLst>
        </p:spPr>
        <p:txBody>
          <a:bodyPr wrap="square" rtlCol="0">
            <a:spAutoFit/>
          </a:bodyPr>
          <a:lstStyle/>
          <a:p>
            <a:pPr indent="133350" algn="just">
              <a:lnSpc>
                <a:spcPts val="1300"/>
              </a:lnSpc>
              <a:spcAft>
                <a:spcPts val="0"/>
              </a:spcAft>
            </a:pPr>
            <a:r>
              <a:rPr lang="ja-JP" altLang="en-US" sz="12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100" kern="100" dirty="0">
                <a:latin typeface="Meiryo UI" panose="020B0604030504040204" pitchFamily="50" charset="-128"/>
                <a:ea typeface="Meiryo UI" panose="020B0604030504040204" pitchFamily="50" charset="-128"/>
                <a:cs typeface="Meiryo UI" panose="020B0604030504040204" pitchFamily="50" charset="-128"/>
              </a:rPr>
              <a:t>現在特例措置として、介護福祉士養成施設を卒業すれば、介護福祉士として登録することが可能です。介護福祉士になることで、更新する限り日本に滞在することができる</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kern="100" dirty="0">
                <a:latin typeface="Meiryo UI" panose="020B0604030504040204" pitchFamily="50" charset="-128"/>
                <a:ea typeface="Meiryo UI" panose="020B0604030504040204" pitchFamily="50" charset="-128"/>
                <a:cs typeface="Meiryo UI" panose="020B0604030504040204" pitchFamily="50" charset="-128"/>
              </a:rPr>
              <a:t>在留資格「介護」の就労ビザを取得可能になります。そのため、ここ数年介護福祉士養成施設に入学し、介護福祉士を目指す</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学生</a:t>
            </a:r>
            <a:r>
              <a:rPr lang="ja-JP" altLang="ja-JP" sz="1100" kern="100" dirty="0">
                <a:latin typeface="Meiryo UI" panose="020B0604030504040204" pitchFamily="50" charset="-128"/>
                <a:ea typeface="Meiryo UI" panose="020B0604030504040204" pitchFamily="50" charset="-128"/>
                <a:cs typeface="Meiryo UI" panose="020B0604030504040204" pitchFamily="50" charset="-128"/>
              </a:rPr>
              <a:t>が増加しました。それにともない、外国人を介護職員として採用する事業者も増えてきました</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ts val="1300"/>
              </a:lnSpc>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100" kern="100" dirty="0">
                <a:latin typeface="Meiryo UI" panose="020B0604030504040204" pitchFamily="50" charset="-128"/>
                <a:ea typeface="Meiryo UI" panose="020B0604030504040204" pitchFamily="50" charset="-128"/>
                <a:cs typeface="Meiryo UI" panose="020B0604030504040204" pitchFamily="50" charset="-128"/>
              </a:rPr>
              <a:t>将来、介護福祉士として活躍できる人材を、今から採用してみ</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ませんか？</a:t>
            </a:r>
            <a:endParaRPr lang="ja-JP"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ts val="1700"/>
              </a:lnSpc>
              <a:spcAft>
                <a:spcPts val="0"/>
              </a:spcAft>
            </a:pPr>
            <a:r>
              <a:rPr lang="en-US" altLang="ja-JP" sz="1200" kern="100" dirty="0">
                <a:latin typeface="+mj-ea"/>
                <a:ea typeface="+mj-ea"/>
                <a:cs typeface="Times New Roman" panose="02020603050405020304" pitchFamily="18" charset="0"/>
              </a:rPr>
              <a:t> </a:t>
            </a:r>
            <a:endParaRPr lang="ja-JP" altLang="ja-JP" sz="1200" kern="100" dirty="0">
              <a:latin typeface="+mj-ea"/>
              <a:ea typeface="+mj-ea"/>
              <a:cs typeface="Times New Roman" panose="02020603050405020304" pitchFamily="18" charset="0"/>
            </a:endParaRPr>
          </a:p>
        </p:txBody>
      </p:sp>
      <p:grpSp>
        <p:nvGrpSpPr>
          <p:cNvPr id="31" name="グループ化 30">
            <a:extLst>
              <a:ext uri="{FF2B5EF4-FFF2-40B4-BE49-F238E27FC236}">
                <a16:creationId xmlns:a16="http://schemas.microsoft.com/office/drawing/2014/main" id="{96E26D59-6C06-42F7-9A34-7DE8C87CF13F}"/>
              </a:ext>
            </a:extLst>
          </p:cNvPr>
          <p:cNvGrpSpPr/>
          <p:nvPr/>
        </p:nvGrpSpPr>
        <p:grpSpPr>
          <a:xfrm>
            <a:off x="509109" y="3258466"/>
            <a:ext cx="6618796" cy="1165449"/>
            <a:chOff x="540831" y="4000144"/>
            <a:chExt cx="6618796" cy="1165449"/>
          </a:xfrm>
        </p:grpSpPr>
        <p:grpSp>
          <p:nvGrpSpPr>
            <p:cNvPr id="27" name="グループ化 26">
              <a:extLst>
                <a:ext uri="{FF2B5EF4-FFF2-40B4-BE49-F238E27FC236}">
                  <a16:creationId xmlns:a16="http://schemas.microsoft.com/office/drawing/2014/main" id="{D7C43939-2738-4242-B205-FBF687BCA03C}"/>
                </a:ext>
              </a:extLst>
            </p:cNvPr>
            <p:cNvGrpSpPr/>
            <p:nvPr/>
          </p:nvGrpSpPr>
          <p:grpSpPr>
            <a:xfrm>
              <a:off x="540831" y="4000144"/>
              <a:ext cx="4201365" cy="344378"/>
              <a:chOff x="754635" y="5755962"/>
              <a:chExt cx="4201365" cy="344378"/>
            </a:xfrm>
          </p:grpSpPr>
          <p:grpSp>
            <p:nvGrpSpPr>
              <p:cNvPr id="26" name="グループ化 25">
                <a:extLst>
                  <a:ext uri="{FF2B5EF4-FFF2-40B4-BE49-F238E27FC236}">
                    <a16:creationId xmlns:a16="http://schemas.microsoft.com/office/drawing/2014/main" id="{19300C5D-7262-45F8-AE99-C01BF9297C2A}"/>
                  </a:ext>
                </a:extLst>
              </p:cNvPr>
              <p:cNvGrpSpPr/>
              <p:nvPr/>
            </p:nvGrpSpPr>
            <p:grpSpPr>
              <a:xfrm>
                <a:off x="754635" y="5755962"/>
                <a:ext cx="4201365" cy="344378"/>
                <a:chOff x="519523" y="8640185"/>
                <a:chExt cx="4201365" cy="344378"/>
              </a:xfrm>
            </p:grpSpPr>
            <p:grpSp>
              <p:nvGrpSpPr>
                <p:cNvPr id="139" name="グループ化 138">
                  <a:extLst>
                    <a:ext uri="{FF2B5EF4-FFF2-40B4-BE49-F238E27FC236}">
                      <a16:creationId xmlns:a16="http://schemas.microsoft.com/office/drawing/2014/main" id="{605CEE79-4C47-43BF-A9FF-FC33BEE904CE}"/>
                    </a:ext>
                  </a:extLst>
                </p:cNvPr>
                <p:cNvGrpSpPr/>
                <p:nvPr/>
              </p:nvGrpSpPr>
              <p:grpSpPr>
                <a:xfrm>
                  <a:off x="562211" y="8640185"/>
                  <a:ext cx="4158677" cy="324989"/>
                  <a:chOff x="462597" y="1992549"/>
                  <a:chExt cx="4552162" cy="344568"/>
                </a:xfrm>
              </p:grpSpPr>
              <p:grpSp>
                <p:nvGrpSpPr>
                  <p:cNvPr id="16" name="グループ化 15">
                    <a:extLst>
                      <a:ext uri="{FF2B5EF4-FFF2-40B4-BE49-F238E27FC236}">
                        <a16:creationId xmlns:a16="http://schemas.microsoft.com/office/drawing/2014/main" id="{F95628A3-792E-438D-B85B-8B3624925BCA}"/>
                      </a:ext>
                    </a:extLst>
                  </p:cNvPr>
                  <p:cNvGrpSpPr/>
                  <p:nvPr/>
                </p:nvGrpSpPr>
                <p:grpSpPr>
                  <a:xfrm>
                    <a:off x="462597" y="2047647"/>
                    <a:ext cx="4431091" cy="289470"/>
                    <a:chOff x="287743" y="2826700"/>
                    <a:chExt cx="4431091" cy="289470"/>
                  </a:xfrm>
                </p:grpSpPr>
                <p:sp>
                  <p:nvSpPr>
                    <p:cNvPr id="8" name="星: 5 pt 7">
                      <a:extLst>
                        <a:ext uri="{FF2B5EF4-FFF2-40B4-BE49-F238E27FC236}">
                          <a16:creationId xmlns:a16="http://schemas.microsoft.com/office/drawing/2014/main" id="{71267784-0C06-4FB1-848D-3A97E3ABE805}"/>
                        </a:ext>
                      </a:extLst>
                    </p:cNvPr>
                    <p:cNvSpPr/>
                    <p:nvPr/>
                  </p:nvSpPr>
                  <p:spPr>
                    <a:xfrm>
                      <a:off x="287743" y="2826700"/>
                      <a:ext cx="228599" cy="243702"/>
                    </a:xfrm>
                    <a:prstGeom prst="star5">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endParaRPr kumimoji="1" lang="ja-JP" altLang="en-US" sz="2209"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0" name="直線コネクタ 9">
                      <a:extLst>
                        <a:ext uri="{FF2B5EF4-FFF2-40B4-BE49-F238E27FC236}">
                          <a16:creationId xmlns:a16="http://schemas.microsoft.com/office/drawing/2014/main" id="{ADEF853A-62A9-49AF-AD1F-60363E3C5101}"/>
                        </a:ext>
                      </a:extLst>
                    </p:cNvPr>
                    <p:cNvCxnSpPr>
                      <a:cxnSpLocks/>
                    </p:cNvCxnSpPr>
                    <p:nvPr/>
                  </p:nvCxnSpPr>
                  <p:spPr>
                    <a:xfrm>
                      <a:off x="389238" y="3116170"/>
                      <a:ext cx="4329596"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a:extLst>
                      <a:ext uri="{FF2B5EF4-FFF2-40B4-BE49-F238E27FC236}">
                        <a16:creationId xmlns:a16="http://schemas.microsoft.com/office/drawing/2014/main" id="{C0C93F09-B73F-45E4-8CF0-1D870F90D953}"/>
                      </a:ext>
                    </a:extLst>
                  </p:cNvPr>
                  <p:cNvSpPr txBox="1"/>
                  <p:nvPr/>
                </p:nvSpPr>
                <p:spPr>
                  <a:xfrm>
                    <a:off x="844121" y="1992549"/>
                    <a:ext cx="4170638" cy="326319"/>
                  </a:xfrm>
                  <a:prstGeom prst="rect">
                    <a:avLst/>
                  </a:prstGeom>
                  <a:noFill/>
                </p:spPr>
                <p:txBody>
                  <a:bodyPr wrap="square" rtlCol="0">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accent4">
                            <a:lumMod val="5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東京ワールド日本語学校の学生をご紹介します</a:t>
                    </a:r>
                  </a:p>
                </p:txBody>
              </p:sp>
            </p:grpSp>
            <p:sp>
              <p:nvSpPr>
                <p:cNvPr id="85" name="涙形 84">
                  <a:extLst>
                    <a:ext uri="{FF2B5EF4-FFF2-40B4-BE49-F238E27FC236}">
                      <a16:creationId xmlns:a16="http://schemas.microsoft.com/office/drawing/2014/main" id="{0D0A9AE8-2014-4637-BCB8-081448142441}"/>
                    </a:ext>
                  </a:extLst>
                </p:cNvPr>
                <p:cNvSpPr/>
                <p:nvPr/>
              </p:nvSpPr>
              <p:spPr>
                <a:xfrm rot="5400000">
                  <a:off x="519271" y="8650300"/>
                  <a:ext cx="334515" cy="334011"/>
                </a:xfrm>
                <a:prstGeom prst="teardrop">
                  <a:avLst/>
                </a:prstGeom>
                <a:solidFill>
                  <a:schemeClr val="accent4">
                    <a:lumMod val="60000"/>
                    <a:lumOff val="40000"/>
                  </a:schemeClr>
                </a:solidFill>
                <a:ln w="12700" cap="flat" cmpd="sng" algn="ctr">
                  <a:noFill/>
                  <a:prstDash val="sysDot"/>
                </a:ln>
                <a:effectLst/>
              </p:spPr>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209"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87" name="星: 5 pt 86">
                <a:extLst>
                  <a:ext uri="{FF2B5EF4-FFF2-40B4-BE49-F238E27FC236}">
                    <a16:creationId xmlns:a16="http://schemas.microsoft.com/office/drawing/2014/main" id="{9227F0FA-8255-492C-94DD-534C67D8427D}"/>
                  </a:ext>
                </a:extLst>
              </p:cNvPr>
              <p:cNvSpPr/>
              <p:nvPr/>
            </p:nvSpPr>
            <p:spPr>
              <a:xfrm>
                <a:off x="814943" y="5815143"/>
                <a:ext cx="208612" cy="222218"/>
              </a:xfrm>
              <a:prstGeom prst="star5">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endParaRPr kumimoji="1" lang="ja-JP" altLang="en-US" sz="2209"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28" name="テキスト ボックス 27">
              <a:extLst>
                <a:ext uri="{FF2B5EF4-FFF2-40B4-BE49-F238E27FC236}">
                  <a16:creationId xmlns:a16="http://schemas.microsoft.com/office/drawing/2014/main" id="{17F1EA4C-5639-4029-90FB-7597489C9CA5}"/>
                </a:ext>
              </a:extLst>
            </p:cNvPr>
            <p:cNvSpPr txBox="1"/>
            <p:nvPr/>
          </p:nvSpPr>
          <p:spPr>
            <a:xfrm>
              <a:off x="614750" y="4396152"/>
              <a:ext cx="6544877"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ご紹介する学生は、</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ü"/>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N2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相当の高い語学力のある学生です。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ü"/>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貴施設内定後、介護福祉士養成施設の専門学校に入学。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介護について２年間学び介護福祉士を目指します。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ü"/>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卒業後は介護福祉士として、貴施設での活躍が期待できる学生です。</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30" name="テキスト ボックス 129">
            <a:extLst>
              <a:ext uri="{FF2B5EF4-FFF2-40B4-BE49-F238E27FC236}">
                <a16:creationId xmlns:a16="http://schemas.microsoft.com/office/drawing/2014/main" id="{A286203C-3176-4503-A880-F97ED8BEFCC8}"/>
              </a:ext>
            </a:extLst>
          </p:cNvPr>
          <p:cNvSpPr txBox="1"/>
          <p:nvPr/>
        </p:nvSpPr>
        <p:spPr>
          <a:xfrm>
            <a:off x="469046" y="954122"/>
            <a:ext cx="3443288" cy="215444"/>
          </a:xfrm>
          <a:prstGeom prst="rect">
            <a:avLst/>
          </a:prstGeom>
          <a:noFill/>
        </p:spPr>
        <p:txBody>
          <a:bodyPr wrap="square" rtlCol="0">
            <a:spAutoFit/>
          </a:bodyPr>
          <a:lstStyle/>
          <a:p>
            <a:pPr>
              <a:spcAft>
                <a:spcPts val="200"/>
              </a:spcAft>
            </a:pPr>
            <a:r>
              <a:rPr lang="ja-JP" altLang="en-US" sz="800" dirty="0">
                <a:latin typeface="Meiryo UI" pitchFamily="50" charset="-128"/>
                <a:ea typeface="Meiryo UI" pitchFamily="50" charset="-128"/>
                <a:cs typeface="Meiryo UI" pitchFamily="50" charset="-128"/>
              </a:rPr>
              <a:t>株式会社日本コンサルタントグループと株式会社</a:t>
            </a:r>
            <a:r>
              <a:rPr lang="en-US" altLang="ja-JP" sz="800" dirty="0">
                <a:latin typeface="Meiryo UI" pitchFamily="50" charset="-128"/>
                <a:ea typeface="Meiryo UI" pitchFamily="50" charset="-128"/>
                <a:cs typeface="Meiryo UI" pitchFamily="50" charset="-128"/>
              </a:rPr>
              <a:t>HR</a:t>
            </a:r>
            <a:r>
              <a:rPr lang="ja-JP" altLang="en-US" sz="800" dirty="0">
                <a:latin typeface="Meiryo UI" pitchFamily="50" charset="-128"/>
                <a:ea typeface="Meiryo UI" pitchFamily="50" charset="-128"/>
                <a:cs typeface="Meiryo UI" pitchFamily="50" charset="-128"/>
              </a:rPr>
              <a:t>ブリッジとの共同企画です</a:t>
            </a:r>
          </a:p>
        </p:txBody>
      </p:sp>
      <p:sp>
        <p:nvSpPr>
          <p:cNvPr id="153" name="乗算記号 152">
            <a:extLst>
              <a:ext uri="{FF2B5EF4-FFF2-40B4-BE49-F238E27FC236}">
                <a16:creationId xmlns:a16="http://schemas.microsoft.com/office/drawing/2014/main" id="{46954F0F-2EC7-4481-AD77-0251AEE1A5CF}"/>
              </a:ext>
            </a:extLst>
          </p:cNvPr>
          <p:cNvSpPr/>
          <p:nvPr/>
        </p:nvSpPr>
        <p:spPr>
          <a:xfrm>
            <a:off x="1364190" y="522198"/>
            <a:ext cx="381834" cy="341308"/>
          </a:xfrm>
          <a:prstGeom prst="mathMultiply">
            <a:avLst>
              <a:gd name="adj1" fmla="val 3928"/>
            </a:avLst>
          </a:prstGeom>
          <a:solidFill>
            <a:schemeClr val="tx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pic>
        <p:nvPicPr>
          <p:cNvPr id="155" name="図 154">
            <a:extLst>
              <a:ext uri="{FF2B5EF4-FFF2-40B4-BE49-F238E27FC236}">
                <a16:creationId xmlns:a16="http://schemas.microsoft.com/office/drawing/2014/main" id="{866A42EE-6F93-48C0-972C-0F58D5005AD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3616"/>
          <a:stretch/>
        </p:blipFill>
        <p:spPr>
          <a:xfrm>
            <a:off x="628634" y="454326"/>
            <a:ext cx="694674" cy="528205"/>
          </a:xfrm>
          <a:prstGeom prst="rect">
            <a:avLst/>
          </a:prstGeom>
        </p:spPr>
      </p:pic>
      <p:pic>
        <p:nvPicPr>
          <p:cNvPr id="167" name="図 166">
            <a:extLst>
              <a:ext uri="{FF2B5EF4-FFF2-40B4-BE49-F238E27FC236}">
                <a16:creationId xmlns:a16="http://schemas.microsoft.com/office/drawing/2014/main" id="{2B46118C-7E7F-4AF2-9C0E-83BE8B55DA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542897">
            <a:off x="1791427" y="423732"/>
            <a:ext cx="725326" cy="550357"/>
          </a:xfrm>
          <a:prstGeom prst="rect">
            <a:avLst/>
          </a:prstGeom>
        </p:spPr>
      </p:pic>
      <p:grpSp>
        <p:nvGrpSpPr>
          <p:cNvPr id="25" name="グループ化 24">
            <a:extLst>
              <a:ext uri="{FF2B5EF4-FFF2-40B4-BE49-F238E27FC236}">
                <a16:creationId xmlns:a16="http://schemas.microsoft.com/office/drawing/2014/main" id="{B924587B-F14F-4849-9768-99232D71DEEB}"/>
              </a:ext>
            </a:extLst>
          </p:cNvPr>
          <p:cNvGrpSpPr/>
          <p:nvPr/>
        </p:nvGrpSpPr>
        <p:grpSpPr>
          <a:xfrm>
            <a:off x="550715" y="8418540"/>
            <a:ext cx="6848739" cy="1756259"/>
            <a:chOff x="530139" y="4302051"/>
            <a:chExt cx="6848739" cy="1756259"/>
          </a:xfrm>
        </p:grpSpPr>
        <p:grpSp>
          <p:nvGrpSpPr>
            <p:cNvPr id="109" name="グループ化 108">
              <a:extLst>
                <a:ext uri="{FF2B5EF4-FFF2-40B4-BE49-F238E27FC236}">
                  <a16:creationId xmlns:a16="http://schemas.microsoft.com/office/drawing/2014/main" id="{01D0D164-3F19-4504-8E3E-3C03C79610F2}"/>
                </a:ext>
              </a:extLst>
            </p:cNvPr>
            <p:cNvGrpSpPr/>
            <p:nvPr/>
          </p:nvGrpSpPr>
          <p:grpSpPr>
            <a:xfrm>
              <a:off x="530139" y="4302051"/>
              <a:ext cx="3301820" cy="334515"/>
              <a:chOff x="754635" y="5765825"/>
              <a:chExt cx="3397408" cy="334515"/>
            </a:xfrm>
          </p:grpSpPr>
          <p:grpSp>
            <p:nvGrpSpPr>
              <p:cNvPr id="110" name="グループ化 109">
                <a:extLst>
                  <a:ext uri="{FF2B5EF4-FFF2-40B4-BE49-F238E27FC236}">
                    <a16:creationId xmlns:a16="http://schemas.microsoft.com/office/drawing/2014/main" id="{1A275AEF-6FC3-4BE4-9686-339B63C7EDE9}"/>
                  </a:ext>
                </a:extLst>
              </p:cNvPr>
              <p:cNvGrpSpPr/>
              <p:nvPr/>
            </p:nvGrpSpPr>
            <p:grpSpPr>
              <a:xfrm>
                <a:off x="754635" y="5765825"/>
                <a:ext cx="3397408" cy="334515"/>
                <a:chOff x="519523" y="8650048"/>
                <a:chExt cx="3397408" cy="334515"/>
              </a:xfrm>
            </p:grpSpPr>
            <p:grpSp>
              <p:nvGrpSpPr>
                <p:cNvPr id="112" name="グループ化 111">
                  <a:extLst>
                    <a:ext uri="{FF2B5EF4-FFF2-40B4-BE49-F238E27FC236}">
                      <a16:creationId xmlns:a16="http://schemas.microsoft.com/office/drawing/2014/main" id="{D7FB1661-9DE5-433A-A952-1BF421E31EE4}"/>
                    </a:ext>
                  </a:extLst>
                </p:cNvPr>
                <p:cNvGrpSpPr/>
                <p:nvPr/>
              </p:nvGrpSpPr>
              <p:grpSpPr>
                <a:xfrm>
                  <a:off x="562211" y="8652337"/>
                  <a:ext cx="3354720" cy="332225"/>
                  <a:chOff x="462597" y="2005434"/>
                  <a:chExt cx="3672137" cy="352240"/>
                </a:xfrm>
              </p:grpSpPr>
              <p:grpSp>
                <p:nvGrpSpPr>
                  <p:cNvPr id="114" name="グループ化 113">
                    <a:extLst>
                      <a:ext uri="{FF2B5EF4-FFF2-40B4-BE49-F238E27FC236}">
                        <a16:creationId xmlns:a16="http://schemas.microsoft.com/office/drawing/2014/main" id="{5BD3EDDE-8ED7-4FA3-A3BA-B7AF7E0C48E8}"/>
                      </a:ext>
                    </a:extLst>
                  </p:cNvPr>
                  <p:cNvGrpSpPr/>
                  <p:nvPr/>
                </p:nvGrpSpPr>
                <p:grpSpPr>
                  <a:xfrm>
                    <a:off x="462597" y="2047647"/>
                    <a:ext cx="3525311" cy="310027"/>
                    <a:chOff x="287743" y="2826700"/>
                    <a:chExt cx="3525311" cy="310027"/>
                  </a:xfrm>
                </p:grpSpPr>
                <p:sp>
                  <p:nvSpPr>
                    <p:cNvPr id="116" name="星: 5 pt 115">
                      <a:extLst>
                        <a:ext uri="{FF2B5EF4-FFF2-40B4-BE49-F238E27FC236}">
                          <a16:creationId xmlns:a16="http://schemas.microsoft.com/office/drawing/2014/main" id="{0F424C02-4647-4DE4-9A9D-7147145EC155}"/>
                        </a:ext>
                      </a:extLst>
                    </p:cNvPr>
                    <p:cNvSpPr/>
                    <p:nvPr/>
                  </p:nvSpPr>
                  <p:spPr>
                    <a:xfrm>
                      <a:off x="287743" y="2826700"/>
                      <a:ext cx="228599" cy="243702"/>
                    </a:xfrm>
                    <a:prstGeom prst="star5">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endParaRPr kumimoji="1" lang="ja-JP" altLang="en-US" sz="2209"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20" name="直線コネクタ 119">
                      <a:extLst>
                        <a:ext uri="{FF2B5EF4-FFF2-40B4-BE49-F238E27FC236}">
                          <a16:creationId xmlns:a16="http://schemas.microsoft.com/office/drawing/2014/main" id="{D6E05BB0-4C37-4624-B951-2BA799911EEA}"/>
                        </a:ext>
                      </a:extLst>
                    </p:cNvPr>
                    <p:cNvCxnSpPr>
                      <a:cxnSpLocks/>
                    </p:cNvCxnSpPr>
                    <p:nvPr/>
                  </p:nvCxnSpPr>
                  <p:spPr>
                    <a:xfrm>
                      <a:off x="389238" y="3116170"/>
                      <a:ext cx="3423816" cy="20557"/>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15" name="テキスト ボックス 114">
                    <a:extLst>
                      <a:ext uri="{FF2B5EF4-FFF2-40B4-BE49-F238E27FC236}">
                        <a16:creationId xmlns:a16="http://schemas.microsoft.com/office/drawing/2014/main" id="{5E66D57E-D88F-40F5-A7EF-05B82883D7B9}"/>
                      </a:ext>
                    </a:extLst>
                  </p:cNvPr>
                  <p:cNvSpPr txBox="1"/>
                  <p:nvPr/>
                </p:nvSpPr>
                <p:spPr>
                  <a:xfrm>
                    <a:off x="793106" y="2005434"/>
                    <a:ext cx="3341628" cy="326319"/>
                  </a:xfrm>
                  <a:prstGeom prst="rect">
                    <a:avLst/>
                  </a:prstGeom>
                  <a:noFill/>
                </p:spPr>
                <p:txBody>
                  <a:bodyPr wrap="square" rtlCol="0">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lang="ja-JP" altLang="en-US" sz="1400" b="1" dirty="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rPr>
                      <a:t>貴施設</a:t>
                    </a:r>
                    <a:r>
                      <a:rPr kumimoji="1" lang="ja-JP" altLang="en-US" sz="1400" b="1" i="0" u="none" strike="noStrike" kern="1200" cap="none" spc="0" normalizeH="0" baseline="0" noProof="0" dirty="0">
                        <a:ln>
                          <a:noFill/>
                        </a:ln>
                        <a:solidFill>
                          <a:schemeClr val="accent4">
                            <a:lumMod val="5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へ就職するまで</a:t>
                    </a:r>
                    <a:r>
                      <a:rPr lang="ja-JP" altLang="en-US" sz="1400" b="1" dirty="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rPr>
                      <a:t>のフローの例</a:t>
                    </a:r>
                    <a:endParaRPr kumimoji="1" lang="ja-JP" altLang="en-US" sz="1400" b="1" i="0" u="none" strike="noStrike" kern="1200" cap="none" spc="0" normalizeH="0" baseline="0" noProof="0" dirty="0">
                      <a:ln>
                        <a:noFill/>
                      </a:ln>
                      <a:solidFill>
                        <a:schemeClr val="accent4">
                          <a:lumMod val="5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3" name="涙形 112">
                  <a:extLst>
                    <a:ext uri="{FF2B5EF4-FFF2-40B4-BE49-F238E27FC236}">
                      <a16:creationId xmlns:a16="http://schemas.microsoft.com/office/drawing/2014/main" id="{84181F97-6FB5-406A-935D-F35FA720EAC6}"/>
                    </a:ext>
                  </a:extLst>
                </p:cNvPr>
                <p:cNvSpPr/>
                <p:nvPr/>
              </p:nvSpPr>
              <p:spPr>
                <a:xfrm rot="5400000">
                  <a:off x="519271" y="8650300"/>
                  <a:ext cx="334515" cy="334011"/>
                </a:xfrm>
                <a:prstGeom prst="teardrop">
                  <a:avLst/>
                </a:prstGeom>
                <a:solidFill>
                  <a:schemeClr val="accent4">
                    <a:lumMod val="60000"/>
                    <a:lumOff val="40000"/>
                  </a:schemeClr>
                </a:solidFill>
                <a:ln w="12700" cap="flat" cmpd="sng" algn="ctr">
                  <a:noFill/>
                  <a:prstDash val="sysDot"/>
                </a:ln>
                <a:effectLst/>
              </p:spPr>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209"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111" name="星: 5 pt 110">
                <a:extLst>
                  <a:ext uri="{FF2B5EF4-FFF2-40B4-BE49-F238E27FC236}">
                    <a16:creationId xmlns:a16="http://schemas.microsoft.com/office/drawing/2014/main" id="{632525E5-C9F1-4291-8510-A0715A63C2B0}"/>
                  </a:ext>
                </a:extLst>
              </p:cNvPr>
              <p:cNvSpPr/>
              <p:nvPr/>
            </p:nvSpPr>
            <p:spPr>
              <a:xfrm>
                <a:off x="814943" y="5815143"/>
                <a:ext cx="208612" cy="222218"/>
              </a:xfrm>
              <a:prstGeom prst="star5">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endParaRPr kumimoji="1" lang="ja-JP" altLang="en-US" sz="2209"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grpSp>
          <p:nvGrpSpPr>
            <p:cNvPr id="15" name="グループ化 14">
              <a:extLst>
                <a:ext uri="{FF2B5EF4-FFF2-40B4-BE49-F238E27FC236}">
                  <a16:creationId xmlns:a16="http://schemas.microsoft.com/office/drawing/2014/main" id="{DD5557E1-6843-446A-9034-74A07C8C778B}"/>
                </a:ext>
              </a:extLst>
            </p:cNvPr>
            <p:cNvGrpSpPr/>
            <p:nvPr/>
          </p:nvGrpSpPr>
          <p:grpSpPr>
            <a:xfrm>
              <a:off x="800885" y="4551908"/>
              <a:ext cx="6577993" cy="1506402"/>
              <a:chOff x="555174" y="4651798"/>
              <a:chExt cx="6577993" cy="1506402"/>
            </a:xfrm>
          </p:grpSpPr>
          <p:grpSp>
            <p:nvGrpSpPr>
              <p:cNvPr id="14" name="グループ化 13">
                <a:extLst>
                  <a:ext uri="{FF2B5EF4-FFF2-40B4-BE49-F238E27FC236}">
                    <a16:creationId xmlns:a16="http://schemas.microsoft.com/office/drawing/2014/main" id="{BDC20D0A-93BD-47A3-88C6-F3D326DCFB0D}"/>
                  </a:ext>
                </a:extLst>
              </p:cNvPr>
              <p:cNvGrpSpPr/>
              <p:nvPr/>
            </p:nvGrpSpPr>
            <p:grpSpPr>
              <a:xfrm>
                <a:off x="555174" y="4651798"/>
                <a:ext cx="6577993" cy="1506402"/>
                <a:chOff x="561759" y="4651624"/>
                <a:chExt cx="6577993" cy="1506402"/>
              </a:xfrm>
            </p:grpSpPr>
            <p:sp>
              <p:nvSpPr>
                <p:cNvPr id="117" name="テキスト ボックス 116">
                  <a:extLst>
                    <a:ext uri="{FF2B5EF4-FFF2-40B4-BE49-F238E27FC236}">
                      <a16:creationId xmlns:a16="http://schemas.microsoft.com/office/drawing/2014/main" id="{7A6462AB-1D8E-4399-A7E7-34BD3A76F4A5}"/>
                    </a:ext>
                  </a:extLst>
                </p:cNvPr>
                <p:cNvSpPr txBox="1"/>
                <p:nvPr/>
              </p:nvSpPr>
              <p:spPr>
                <a:xfrm>
                  <a:off x="1382881" y="5587788"/>
                  <a:ext cx="2385447" cy="3693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アルバイトと正社員として雇用するためには、</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それぞれ雇用契約を結ぶ必要があります。</a:t>
                  </a:r>
                  <a:r>
                    <a:rPr lang="ja-JP" altLang="en-US" sz="900" dirty="0"/>
                    <a:t>　</a:t>
                  </a:r>
                  <a:endParaRPr kumimoji="1" lang="ja-JP" altLang="en-US" sz="900" dirty="0"/>
                </a:p>
              </p:txBody>
            </p:sp>
            <p:grpSp>
              <p:nvGrpSpPr>
                <p:cNvPr id="9" name="グループ化 8">
                  <a:extLst>
                    <a:ext uri="{FF2B5EF4-FFF2-40B4-BE49-F238E27FC236}">
                      <a16:creationId xmlns:a16="http://schemas.microsoft.com/office/drawing/2014/main" id="{71F980E1-5143-4E81-A17A-5AA2932CA114}"/>
                    </a:ext>
                  </a:extLst>
                </p:cNvPr>
                <p:cNvGrpSpPr/>
                <p:nvPr/>
              </p:nvGrpSpPr>
              <p:grpSpPr>
                <a:xfrm>
                  <a:off x="1458381" y="4651624"/>
                  <a:ext cx="5681371" cy="1506402"/>
                  <a:chOff x="1371325" y="4264198"/>
                  <a:chExt cx="5681371" cy="1506402"/>
                </a:xfrm>
              </p:grpSpPr>
              <p:sp>
                <p:nvSpPr>
                  <p:cNvPr id="11" name="矢印: 五方向 10">
                    <a:extLst>
                      <a:ext uri="{FF2B5EF4-FFF2-40B4-BE49-F238E27FC236}">
                        <a16:creationId xmlns:a16="http://schemas.microsoft.com/office/drawing/2014/main" id="{1982B2BF-E48B-4DD0-A5A2-F8DC5E40A8D8}"/>
                      </a:ext>
                    </a:extLst>
                  </p:cNvPr>
                  <p:cNvSpPr/>
                  <p:nvPr/>
                </p:nvSpPr>
                <p:spPr>
                  <a:xfrm>
                    <a:off x="3550099" y="5155712"/>
                    <a:ext cx="1934682" cy="593224"/>
                  </a:xfrm>
                  <a:prstGeom prst="homePlate">
                    <a:avLst/>
                  </a:prstGeom>
                  <a:solidFill>
                    <a:schemeClr val="bg1"/>
                  </a:solidFill>
                  <a:ln w="12700">
                    <a:solidFill>
                      <a:srgbClr val="F977B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7" name="テキスト ボックス 96">
                    <a:extLst>
                      <a:ext uri="{FF2B5EF4-FFF2-40B4-BE49-F238E27FC236}">
                        <a16:creationId xmlns:a16="http://schemas.microsoft.com/office/drawing/2014/main" id="{587E6C9B-B203-4B42-A865-42EA7F679230}"/>
                      </a:ext>
                    </a:extLst>
                  </p:cNvPr>
                  <p:cNvSpPr txBox="1"/>
                  <p:nvPr/>
                </p:nvSpPr>
                <p:spPr>
                  <a:xfrm>
                    <a:off x="3593411" y="5170289"/>
                    <a:ext cx="1779306" cy="562975"/>
                  </a:xfrm>
                  <a:prstGeom prst="rect">
                    <a:avLst/>
                  </a:prstGeom>
                  <a:noFill/>
                </p:spPr>
                <p:txBody>
                  <a:bodyPr wrap="square" rtlCol="0">
                    <a:spAutoFit/>
                  </a:bodyPr>
                  <a:lstStyle/>
                  <a:p>
                    <a:pPr algn="ctr"/>
                    <a:r>
                      <a:rPr lang="ja-JP" altLang="en-US" sz="1100" dirty="0"/>
                      <a:t>貴施設にてアルバイト</a:t>
                    </a:r>
                    <a:endParaRPr lang="en-US" altLang="ja-JP" sz="1100" dirty="0"/>
                  </a:p>
                  <a:p>
                    <a:pPr algn="ctr"/>
                    <a:r>
                      <a:rPr lang="ja-JP" altLang="en-US" sz="900" dirty="0"/>
                      <a:t>（主に土日</a:t>
                    </a:r>
                    <a:r>
                      <a:rPr lang="en-US" altLang="ja-JP" sz="900" dirty="0"/>
                      <a:t>/</a:t>
                    </a:r>
                    <a:r>
                      <a:rPr lang="ja-JP" altLang="en-US" sz="900" dirty="0"/>
                      <a:t>週</a:t>
                    </a:r>
                    <a:r>
                      <a:rPr lang="en-US" altLang="ja-JP" sz="900" dirty="0"/>
                      <a:t>28</a:t>
                    </a:r>
                    <a:r>
                      <a:rPr lang="ja-JP" altLang="en-US" sz="900" dirty="0"/>
                      <a:t>時間以内）</a:t>
                    </a:r>
                    <a:endParaRPr lang="en-US" altLang="ja-JP" sz="900" dirty="0"/>
                  </a:p>
                  <a:p>
                    <a:pPr>
                      <a:lnSpc>
                        <a:spcPts val="1400"/>
                      </a:lnSpc>
                    </a:pPr>
                    <a:r>
                      <a:rPr lang="ja-JP" altLang="en-US" sz="900" dirty="0"/>
                      <a:t>　　ビザは「留学」</a:t>
                    </a:r>
                    <a:endParaRPr lang="en-US" altLang="ja-JP" sz="900" dirty="0"/>
                  </a:p>
                </p:txBody>
              </p:sp>
              <p:sp>
                <p:nvSpPr>
                  <p:cNvPr id="98" name="矢印: 五方向 97">
                    <a:extLst>
                      <a:ext uri="{FF2B5EF4-FFF2-40B4-BE49-F238E27FC236}">
                        <a16:creationId xmlns:a16="http://schemas.microsoft.com/office/drawing/2014/main" id="{15E167F5-2218-4736-A1BC-F6C15026A75C}"/>
                      </a:ext>
                    </a:extLst>
                  </p:cNvPr>
                  <p:cNvSpPr/>
                  <p:nvPr/>
                </p:nvSpPr>
                <p:spPr>
                  <a:xfrm>
                    <a:off x="5484780" y="5139840"/>
                    <a:ext cx="1567916" cy="630760"/>
                  </a:xfrm>
                  <a:prstGeom prst="homePlate">
                    <a:avLst/>
                  </a:prstGeom>
                  <a:solidFill>
                    <a:schemeClr val="bg1"/>
                  </a:solidFill>
                  <a:ln w="12700">
                    <a:solidFill>
                      <a:srgbClr val="F977B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9" name="テキスト ボックス 98">
                    <a:extLst>
                      <a:ext uri="{FF2B5EF4-FFF2-40B4-BE49-F238E27FC236}">
                        <a16:creationId xmlns:a16="http://schemas.microsoft.com/office/drawing/2014/main" id="{ECE8F4FE-8CE4-4144-85D1-B22254E6AEAD}"/>
                      </a:ext>
                    </a:extLst>
                  </p:cNvPr>
                  <p:cNvSpPr txBox="1"/>
                  <p:nvPr/>
                </p:nvSpPr>
                <p:spPr>
                  <a:xfrm>
                    <a:off x="5387643" y="5164478"/>
                    <a:ext cx="1640498" cy="562975"/>
                  </a:xfrm>
                  <a:prstGeom prst="rect">
                    <a:avLst/>
                  </a:prstGeom>
                  <a:noFill/>
                </p:spPr>
                <p:txBody>
                  <a:bodyPr wrap="square" rtlCol="0">
                    <a:spAutoFit/>
                  </a:bodyPr>
                  <a:lstStyle/>
                  <a:p>
                    <a:pPr algn="ctr"/>
                    <a:r>
                      <a:rPr lang="ja-JP" altLang="en-US" sz="1100" dirty="0"/>
                      <a:t>介護福祉士（正社員）</a:t>
                    </a:r>
                    <a:endParaRPr lang="en-US" altLang="ja-JP" sz="1100" dirty="0"/>
                  </a:p>
                  <a:p>
                    <a:pPr algn="ctr"/>
                    <a:r>
                      <a:rPr lang="ja-JP" altLang="en-US" sz="900" dirty="0"/>
                      <a:t>貴施設にて最低</a:t>
                    </a:r>
                    <a:r>
                      <a:rPr lang="en-US" altLang="ja-JP" sz="900" dirty="0"/>
                      <a:t>5</a:t>
                    </a:r>
                    <a:r>
                      <a:rPr lang="ja-JP" altLang="en-US" sz="900" dirty="0"/>
                      <a:t>年以上勤務</a:t>
                    </a:r>
                    <a:endParaRPr lang="en-US" altLang="ja-JP" sz="900" dirty="0"/>
                  </a:p>
                  <a:p>
                    <a:pPr>
                      <a:lnSpc>
                        <a:spcPts val="1400"/>
                      </a:lnSpc>
                    </a:pPr>
                    <a:r>
                      <a:rPr lang="ja-JP" altLang="en-US" sz="900" dirty="0"/>
                      <a:t>　ビザは在留資格「介護」</a:t>
                    </a:r>
                    <a:endParaRPr lang="en-US" altLang="ja-JP" sz="900" dirty="0"/>
                  </a:p>
                </p:txBody>
              </p:sp>
              <p:grpSp>
                <p:nvGrpSpPr>
                  <p:cNvPr id="6" name="グループ化 5">
                    <a:extLst>
                      <a:ext uri="{FF2B5EF4-FFF2-40B4-BE49-F238E27FC236}">
                        <a16:creationId xmlns:a16="http://schemas.microsoft.com/office/drawing/2014/main" id="{D68B7E5C-4ABD-4C95-B387-06546E9FA69C}"/>
                      </a:ext>
                    </a:extLst>
                  </p:cNvPr>
                  <p:cNvGrpSpPr/>
                  <p:nvPr/>
                </p:nvGrpSpPr>
                <p:grpSpPr>
                  <a:xfrm>
                    <a:off x="1371325" y="4368120"/>
                    <a:ext cx="4898342" cy="924863"/>
                    <a:chOff x="1371325" y="4368120"/>
                    <a:chExt cx="4898342" cy="924863"/>
                  </a:xfrm>
                </p:grpSpPr>
                <p:grpSp>
                  <p:nvGrpSpPr>
                    <p:cNvPr id="56" name="グループ化 55">
                      <a:extLst>
                        <a:ext uri="{FF2B5EF4-FFF2-40B4-BE49-F238E27FC236}">
                          <a16:creationId xmlns:a16="http://schemas.microsoft.com/office/drawing/2014/main" id="{DD11582A-1807-4FB4-B880-BD4F94A93AAE}"/>
                        </a:ext>
                      </a:extLst>
                    </p:cNvPr>
                    <p:cNvGrpSpPr/>
                    <p:nvPr/>
                  </p:nvGrpSpPr>
                  <p:grpSpPr>
                    <a:xfrm>
                      <a:off x="1504078" y="4568417"/>
                      <a:ext cx="784887" cy="492956"/>
                      <a:chOff x="527730" y="7831655"/>
                      <a:chExt cx="784887" cy="492956"/>
                    </a:xfrm>
                  </p:grpSpPr>
                  <p:sp>
                    <p:nvSpPr>
                      <p:cNvPr id="57" name="四角形: 角を丸くする 56">
                        <a:extLst>
                          <a:ext uri="{FF2B5EF4-FFF2-40B4-BE49-F238E27FC236}">
                            <a16:creationId xmlns:a16="http://schemas.microsoft.com/office/drawing/2014/main" id="{F4205408-55A4-4D45-831A-3FF9E36B3EEF}"/>
                          </a:ext>
                        </a:extLst>
                      </p:cNvPr>
                      <p:cNvSpPr/>
                      <p:nvPr/>
                    </p:nvSpPr>
                    <p:spPr>
                      <a:xfrm>
                        <a:off x="598670" y="7831655"/>
                        <a:ext cx="654769" cy="492956"/>
                      </a:xfrm>
                      <a:prstGeom prst="roundRect">
                        <a:avLst/>
                      </a:prstGeom>
                      <a:solidFill>
                        <a:srgbClr val="FFEFF9"/>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テキスト ボックス 57">
                        <a:extLst>
                          <a:ext uri="{FF2B5EF4-FFF2-40B4-BE49-F238E27FC236}">
                            <a16:creationId xmlns:a16="http://schemas.microsoft.com/office/drawing/2014/main" id="{5FD4C9F0-3755-4B27-BDD0-67B9809F8D6F}"/>
                          </a:ext>
                        </a:extLst>
                      </p:cNvPr>
                      <p:cNvSpPr txBox="1"/>
                      <p:nvPr/>
                    </p:nvSpPr>
                    <p:spPr>
                      <a:xfrm>
                        <a:off x="527730" y="7893724"/>
                        <a:ext cx="784887" cy="430887"/>
                      </a:xfrm>
                      <a:prstGeom prst="rect">
                        <a:avLst/>
                      </a:prstGeom>
                      <a:noFill/>
                    </p:spPr>
                    <p:txBody>
                      <a:bodyPr wrap="square" rtlCol="0">
                        <a:spAutoFit/>
                      </a:bodyPr>
                      <a:lstStyle/>
                      <a:p>
                        <a:pPr algn="ctr"/>
                        <a:r>
                          <a:rPr lang="ja-JP" altLang="en-US" sz="1100" dirty="0"/>
                          <a:t>専門学校</a:t>
                        </a:r>
                        <a:endParaRPr lang="en-US" altLang="ja-JP" sz="1100" dirty="0"/>
                      </a:p>
                      <a:p>
                        <a:pPr algn="ctr"/>
                        <a:r>
                          <a:rPr kumimoji="1" lang="ja-JP" altLang="en-US" sz="1100" dirty="0"/>
                          <a:t>受験</a:t>
                        </a:r>
                      </a:p>
                    </p:txBody>
                  </p:sp>
                </p:grpSp>
                <p:grpSp>
                  <p:nvGrpSpPr>
                    <p:cNvPr id="78" name="グループ化 77">
                      <a:extLst>
                        <a:ext uri="{FF2B5EF4-FFF2-40B4-BE49-F238E27FC236}">
                          <a16:creationId xmlns:a16="http://schemas.microsoft.com/office/drawing/2014/main" id="{9E67542D-AE75-4B98-91AD-292C546641F2}"/>
                        </a:ext>
                      </a:extLst>
                    </p:cNvPr>
                    <p:cNvGrpSpPr/>
                    <p:nvPr/>
                  </p:nvGrpSpPr>
                  <p:grpSpPr>
                    <a:xfrm>
                      <a:off x="2472760" y="4574055"/>
                      <a:ext cx="784887" cy="492956"/>
                      <a:chOff x="522780" y="7831655"/>
                      <a:chExt cx="784887" cy="492956"/>
                    </a:xfrm>
                  </p:grpSpPr>
                  <p:sp>
                    <p:nvSpPr>
                      <p:cNvPr id="79" name="四角形: 角を丸くする 78">
                        <a:extLst>
                          <a:ext uri="{FF2B5EF4-FFF2-40B4-BE49-F238E27FC236}">
                            <a16:creationId xmlns:a16="http://schemas.microsoft.com/office/drawing/2014/main" id="{0B229F48-EE64-43F5-9CC4-6BF7604DF841}"/>
                          </a:ext>
                        </a:extLst>
                      </p:cNvPr>
                      <p:cNvSpPr/>
                      <p:nvPr/>
                    </p:nvSpPr>
                    <p:spPr>
                      <a:xfrm>
                        <a:off x="598670" y="7831655"/>
                        <a:ext cx="654769" cy="492956"/>
                      </a:xfrm>
                      <a:prstGeom prst="roundRect">
                        <a:avLst/>
                      </a:prstGeom>
                      <a:solidFill>
                        <a:srgbClr val="FFEFF9"/>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6" name="テキスト ボックス 85">
                        <a:extLst>
                          <a:ext uri="{FF2B5EF4-FFF2-40B4-BE49-F238E27FC236}">
                            <a16:creationId xmlns:a16="http://schemas.microsoft.com/office/drawing/2014/main" id="{F139CE0D-FEE3-4FC1-9B08-080ACF44DE5F}"/>
                          </a:ext>
                        </a:extLst>
                      </p:cNvPr>
                      <p:cNvSpPr txBox="1"/>
                      <p:nvPr/>
                    </p:nvSpPr>
                    <p:spPr>
                      <a:xfrm>
                        <a:off x="522780" y="7870400"/>
                        <a:ext cx="784887" cy="430887"/>
                      </a:xfrm>
                      <a:prstGeom prst="rect">
                        <a:avLst/>
                      </a:prstGeom>
                      <a:noFill/>
                    </p:spPr>
                    <p:txBody>
                      <a:bodyPr wrap="square" rtlCol="0">
                        <a:spAutoFit/>
                      </a:bodyPr>
                      <a:lstStyle/>
                      <a:p>
                        <a:pPr algn="ctr"/>
                        <a:r>
                          <a:rPr lang="ja-JP" altLang="en-US" sz="1100" dirty="0"/>
                          <a:t>専門学校合格</a:t>
                        </a:r>
                        <a:endParaRPr kumimoji="1" lang="ja-JP" altLang="en-US" sz="1100" dirty="0"/>
                      </a:p>
                    </p:txBody>
                  </p:sp>
                </p:grpSp>
                <p:grpSp>
                  <p:nvGrpSpPr>
                    <p:cNvPr id="88" name="グループ化 87">
                      <a:extLst>
                        <a:ext uri="{FF2B5EF4-FFF2-40B4-BE49-F238E27FC236}">
                          <a16:creationId xmlns:a16="http://schemas.microsoft.com/office/drawing/2014/main" id="{76F3503B-7539-4143-BB0A-54037E4DE663}"/>
                        </a:ext>
                      </a:extLst>
                    </p:cNvPr>
                    <p:cNvGrpSpPr/>
                    <p:nvPr/>
                  </p:nvGrpSpPr>
                  <p:grpSpPr>
                    <a:xfrm>
                      <a:off x="3482080" y="4584815"/>
                      <a:ext cx="784887" cy="492956"/>
                      <a:chOff x="568368" y="7831655"/>
                      <a:chExt cx="784887" cy="492956"/>
                    </a:xfrm>
                  </p:grpSpPr>
                  <p:sp>
                    <p:nvSpPr>
                      <p:cNvPr id="89" name="四角形: 角を丸くする 88">
                        <a:extLst>
                          <a:ext uri="{FF2B5EF4-FFF2-40B4-BE49-F238E27FC236}">
                            <a16:creationId xmlns:a16="http://schemas.microsoft.com/office/drawing/2014/main" id="{27038A0B-6430-4DDA-8482-1EAFCC75AF8D}"/>
                          </a:ext>
                        </a:extLst>
                      </p:cNvPr>
                      <p:cNvSpPr/>
                      <p:nvPr/>
                    </p:nvSpPr>
                    <p:spPr>
                      <a:xfrm>
                        <a:off x="618989" y="7831655"/>
                        <a:ext cx="654769" cy="492956"/>
                      </a:xfrm>
                      <a:prstGeom prst="roundRect">
                        <a:avLst/>
                      </a:prstGeom>
                      <a:solidFill>
                        <a:srgbClr val="FFEFF9"/>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テキスト ボックス 89">
                        <a:extLst>
                          <a:ext uri="{FF2B5EF4-FFF2-40B4-BE49-F238E27FC236}">
                            <a16:creationId xmlns:a16="http://schemas.microsoft.com/office/drawing/2014/main" id="{AE1EC0CE-48D1-47D2-AA18-C045BBB36798}"/>
                          </a:ext>
                        </a:extLst>
                      </p:cNvPr>
                      <p:cNvSpPr txBox="1"/>
                      <p:nvPr/>
                    </p:nvSpPr>
                    <p:spPr>
                      <a:xfrm>
                        <a:off x="568368" y="7893724"/>
                        <a:ext cx="784887" cy="430887"/>
                      </a:xfrm>
                      <a:prstGeom prst="rect">
                        <a:avLst/>
                      </a:prstGeom>
                      <a:noFill/>
                    </p:spPr>
                    <p:txBody>
                      <a:bodyPr wrap="square" rtlCol="0">
                        <a:spAutoFit/>
                      </a:bodyPr>
                      <a:lstStyle/>
                      <a:p>
                        <a:pPr algn="ctr"/>
                        <a:r>
                          <a:rPr lang="ja-JP" altLang="en-US" sz="1100" dirty="0"/>
                          <a:t>専門学校</a:t>
                        </a:r>
                        <a:endParaRPr lang="en-US" altLang="ja-JP" sz="1100" dirty="0"/>
                      </a:p>
                      <a:p>
                        <a:pPr algn="ctr"/>
                        <a:r>
                          <a:rPr lang="ja-JP" altLang="en-US" sz="1100" dirty="0"/>
                          <a:t>入学</a:t>
                        </a:r>
                        <a:endParaRPr kumimoji="1" lang="ja-JP" altLang="en-US" sz="1100" dirty="0"/>
                      </a:p>
                    </p:txBody>
                  </p:sp>
                </p:grpSp>
                <p:grpSp>
                  <p:nvGrpSpPr>
                    <p:cNvPr id="91" name="グループ化 90">
                      <a:extLst>
                        <a:ext uri="{FF2B5EF4-FFF2-40B4-BE49-F238E27FC236}">
                          <a16:creationId xmlns:a16="http://schemas.microsoft.com/office/drawing/2014/main" id="{CEB8AE7A-4268-4B4E-84BB-9BC81448D132}"/>
                        </a:ext>
                      </a:extLst>
                    </p:cNvPr>
                    <p:cNvGrpSpPr/>
                    <p:nvPr/>
                  </p:nvGrpSpPr>
                  <p:grpSpPr>
                    <a:xfrm>
                      <a:off x="4488885" y="4581765"/>
                      <a:ext cx="784887" cy="492956"/>
                      <a:chOff x="602134" y="7828605"/>
                      <a:chExt cx="784887" cy="492956"/>
                    </a:xfrm>
                  </p:grpSpPr>
                  <p:sp>
                    <p:nvSpPr>
                      <p:cNvPr id="92" name="四角形: 角を丸くする 91">
                        <a:extLst>
                          <a:ext uri="{FF2B5EF4-FFF2-40B4-BE49-F238E27FC236}">
                            <a16:creationId xmlns:a16="http://schemas.microsoft.com/office/drawing/2014/main" id="{4355E8BB-0535-4E3E-A1B8-3BD384E8E254}"/>
                          </a:ext>
                        </a:extLst>
                      </p:cNvPr>
                      <p:cNvSpPr/>
                      <p:nvPr/>
                    </p:nvSpPr>
                    <p:spPr>
                      <a:xfrm>
                        <a:off x="652940" y="7828605"/>
                        <a:ext cx="654769" cy="492956"/>
                      </a:xfrm>
                      <a:prstGeom prst="roundRect">
                        <a:avLst/>
                      </a:prstGeom>
                      <a:solidFill>
                        <a:srgbClr val="FFEFF9"/>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3" name="テキスト ボックス 92">
                        <a:extLst>
                          <a:ext uri="{FF2B5EF4-FFF2-40B4-BE49-F238E27FC236}">
                            <a16:creationId xmlns:a16="http://schemas.microsoft.com/office/drawing/2014/main" id="{91C6B7EB-3581-442C-88C8-BBE328279DAA}"/>
                          </a:ext>
                        </a:extLst>
                      </p:cNvPr>
                      <p:cNvSpPr txBox="1"/>
                      <p:nvPr/>
                    </p:nvSpPr>
                    <p:spPr>
                      <a:xfrm>
                        <a:off x="602134" y="7869171"/>
                        <a:ext cx="784887" cy="430887"/>
                      </a:xfrm>
                      <a:prstGeom prst="rect">
                        <a:avLst/>
                      </a:prstGeom>
                      <a:noFill/>
                    </p:spPr>
                    <p:txBody>
                      <a:bodyPr wrap="square" rtlCol="0">
                        <a:spAutoFit/>
                      </a:bodyPr>
                      <a:lstStyle/>
                      <a:p>
                        <a:pPr algn="ctr"/>
                        <a:r>
                          <a:rPr lang="ja-JP" altLang="en-US" sz="1100" dirty="0"/>
                          <a:t>専門学校</a:t>
                        </a:r>
                        <a:endParaRPr lang="en-US" altLang="ja-JP" sz="1100" dirty="0"/>
                      </a:p>
                      <a:p>
                        <a:pPr algn="ctr"/>
                        <a:r>
                          <a:rPr lang="ja-JP" altLang="en-US" sz="1100" dirty="0"/>
                          <a:t>卒業</a:t>
                        </a:r>
                        <a:endParaRPr lang="en-US" altLang="ja-JP" sz="1100" dirty="0"/>
                      </a:p>
                    </p:txBody>
                  </p:sp>
                </p:grpSp>
                <p:grpSp>
                  <p:nvGrpSpPr>
                    <p:cNvPr id="94" name="グループ化 93">
                      <a:extLst>
                        <a:ext uri="{FF2B5EF4-FFF2-40B4-BE49-F238E27FC236}">
                          <a16:creationId xmlns:a16="http://schemas.microsoft.com/office/drawing/2014/main" id="{AA83349E-BEA9-455D-AEAB-A5429E698D20}"/>
                        </a:ext>
                      </a:extLst>
                    </p:cNvPr>
                    <p:cNvGrpSpPr/>
                    <p:nvPr/>
                  </p:nvGrpSpPr>
                  <p:grpSpPr>
                    <a:xfrm>
                      <a:off x="5484780" y="4590130"/>
                      <a:ext cx="784887" cy="492956"/>
                      <a:chOff x="598670" y="7836970"/>
                      <a:chExt cx="784887" cy="492956"/>
                    </a:xfrm>
                  </p:grpSpPr>
                  <p:sp>
                    <p:nvSpPr>
                      <p:cNvPr id="95" name="四角形: 角を丸くする 94">
                        <a:extLst>
                          <a:ext uri="{FF2B5EF4-FFF2-40B4-BE49-F238E27FC236}">
                            <a16:creationId xmlns:a16="http://schemas.microsoft.com/office/drawing/2014/main" id="{9A70DFF5-A863-4426-9827-DB482A5ACBFF}"/>
                          </a:ext>
                        </a:extLst>
                      </p:cNvPr>
                      <p:cNvSpPr/>
                      <p:nvPr/>
                    </p:nvSpPr>
                    <p:spPr>
                      <a:xfrm>
                        <a:off x="651886" y="7836970"/>
                        <a:ext cx="654769" cy="492956"/>
                      </a:xfrm>
                      <a:prstGeom prst="roundRect">
                        <a:avLst/>
                      </a:prstGeom>
                      <a:solidFill>
                        <a:srgbClr val="FFEFF9"/>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6" name="テキスト ボックス 95">
                        <a:extLst>
                          <a:ext uri="{FF2B5EF4-FFF2-40B4-BE49-F238E27FC236}">
                            <a16:creationId xmlns:a16="http://schemas.microsoft.com/office/drawing/2014/main" id="{D74F9174-12C0-4AFB-87DC-37CEB557F236}"/>
                          </a:ext>
                        </a:extLst>
                      </p:cNvPr>
                      <p:cNvSpPr txBox="1"/>
                      <p:nvPr/>
                    </p:nvSpPr>
                    <p:spPr>
                      <a:xfrm>
                        <a:off x="598670" y="7889776"/>
                        <a:ext cx="784887" cy="430887"/>
                      </a:xfrm>
                      <a:prstGeom prst="rect">
                        <a:avLst/>
                      </a:prstGeom>
                      <a:noFill/>
                    </p:spPr>
                    <p:txBody>
                      <a:bodyPr wrap="square" rtlCol="0">
                        <a:spAutoFit/>
                      </a:bodyPr>
                      <a:lstStyle/>
                      <a:p>
                        <a:pPr algn="ctr"/>
                        <a:r>
                          <a:rPr lang="ja-JP" altLang="en-US" sz="1100" b="1" dirty="0"/>
                          <a:t>貴施設</a:t>
                        </a:r>
                        <a:endParaRPr lang="en-US" altLang="ja-JP" sz="1100" b="1" dirty="0"/>
                      </a:p>
                      <a:p>
                        <a:pPr algn="ctr"/>
                        <a:r>
                          <a:rPr lang="ja-JP" altLang="en-US" sz="1100" b="1" dirty="0"/>
                          <a:t>就職</a:t>
                        </a:r>
                        <a:endParaRPr lang="en-US" altLang="ja-JP" sz="1100" b="1" dirty="0"/>
                      </a:p>
                    </p:txBody>
                  </p:sp>
                </p:grpSp>
                <p:sp>
                  <p:nvSpPr>
                    <p:cNvPr id="100" name="テキスト ボックス 99">
                      <a:extLst>
                        <a:ext uri="{FF2B5EF4-FFF2-40B4-BE49-F238E27FC236}">
                          <a16:creationId xmlns:a16="http://schemas.microsoft.com/office/drawing/2014/main" id="{47D15B5B-0F3B-4BD6-8E54-7E8375FFFFA5}"/>
                        </a:ext>
                      </a:extLst>
                    </p:cNvPr>
                    <p:cNvSpPr txBox="1"/>
                    <p:nvPr/>
                  </p:nvSpPr>
                  <p:spPr>
                    <a:xfrm>
                      <a:off x="1371325" y="4368120"/>
                      <a:ext cx="1201200" cy="246221"/>
                    </a:xfrm>
                    <a:prstGeom prst="rect">
                      <a:avLst/>
                    </a:prstGeom>
                    <a:noFill/>
                  </p:spPr>
                  <p:txBody>
                    <a:bodyPr wrap="square" rtlCol="0">
                      <a:spAutoFit/>
                    </a:bodyPr>
                    <a:lstStyle/>
                    <a:p>
                      <a:r>
                        <a:rPr kumimoji="1" lang="en-US" altLang="ja-JP" sz="1000" dirty="0"/>
                        <a:t>2020.11</a:t>
                      </a:r>
                      <a:r>
                        <a:rPr lang="ja-JP" altLang="en-US" sz="1000" dirty="0"/>
                        <a:t>～</a:t>
                      </a:r>
                      <a:r>
                        <a:rPr lang="en-US" altLang="ja-JP" sz="1000" dirty="0"/>
                        <a:t>2021.3</a:t>
                      </a:r>
                      <a:endParaRPr kumimoji="1" lang="ja-JP" altLang="en-US" sz="1000" dirty="0"/>
                    </a:p>
                  </p:txBody>
                </p:sp>
                <p:sp>
                  <p:nvSpPr>
                    <p:cNvPr id="101" name="テキスト ボックス 100">
                      <a:extLst>
                        <a:ext uri="{FF2B5EF4-FFF2-40B4-BE49-F238E27FC236}">
                          <a16:creationId xmlns:a16="http://schemas.microsoft.com/office/drawing/2014/main" id="{A2C55319-AB1C-47CA-9170-3A576C9636AA}"/>
                        </a:ext>
                      </a:extLst>
                    </p:cNvPr>
                    <p:cNvSpPr txBox="1"/>
                    <p:nvPr/>
                  </p:nvSpPr>
                  <p:spPr>
                    <a:xfrm>
                      <a:off x="3586436" y="4384612"/>
                      <a:ext cx="567778" cy="244524"/>
                    </a:xfrm>
                    <a:prstGeom prst="rect">
                      <a:avLst/>
                    </a:prstGeom>
                    <a:noFill/>
                  </p:spPr>
                  <p:txBody>
                    <a:bodyPr wrap="square" rtlCol="0">
                      <a:spAutoFit/>
                    </a:bodyPr>
                    <a:lstStyle/>
                    <a:p>
                      <a:r>
                        <a:rPr kumimoji="1" lang="en-US" altLang="ja-JP" sz="1000" dirty="0"/>
                        <a:t>2021.4</a:t>
                      </a:r>
                      <a:endParaRPr kumimoji="1" lang="ja-JP" altLang="en-US" sz="1000" dirty="0"/>
                    </a:p>
                  </p:txBody>
                </p:sp>
                <p:sp>
                  <p:nvSpPr>
                    <p:cNvPr id="102" name="テキスト ボックス 101">
                      <a:extLst>
                        <a:ext uri="{FF2B5EF4-FFF2-40B4-BE49-F238E27FC236}">
                          <a16:creationId xmlns:a16="http://schemas.microsoft.com/office/drawing/2014/main" id="{4462E71F-1B68-44CD-A627-23E8DC57FEEB}"/>
                        </a:ext>
                      </a:extLst>
                    </p:cNvPr>
                    <p:cNvSpPr txBox="1"/>
                    <p:nvPr/>
                  </p:nvSpPr>
                  <p:spPr>
                    <a:xfrm>
                      <a:off x="4604803" y="4382278"/>
                      <a:ext cx="567778" cy="246221"/>
                    </a:xfrm>
                    <a:prstGeom prst="rect">
                      <a:avLst/>
                    </a:prstGeom>
                    <a:noFill/>
                  </p:spPr>
                  <p:txBody>
                    <a:bodyPr wrap="square" rtlCol="0">
                      <a:spAutoFit/>
                    </a:bodyPr>
                    <a:lstStyle/>
                    <a:p>
                      <a:r>
                        <a:rPr kumimoji="1" lang="en-US" altLang="ja-JP" sz="1000" dirty="0"/>
                        <a:t>2023.3</a:t>
                      </a:r>
                      <a:endParaRPr kumimoji="1" lang="ja-JP" altLang="en-US" sz="1000" dirty="0"/>
                    </a:p>
                  </p:txBody>
                </p:sp>
                <p:sp>
                  <p:nvSpPr>
                    <p:cNvPr id="103" name="テキスト ボックス 102">
                      <a:extLst>
                        <a:ext uri="{FF2B5EF4-FFF2-40B4-BE49-F238E27FC236}">
                          <a16:creationId xmlns:a16="http://schemas.microsoft.com/office/drawing/2014/main" id="{8F6833B6-1A22-4DFA-9078-1FF1B1CEAD49}"/>
                        </a:ext>
                      </a:extLst>
                    </p:cNvPr>
                    <p:cNvSpPr txBox="1"/>
                    <p:nvPr/>
                  </p:nvSpPr>
                  <p:spPr>
                    <a:xfrm>
                      <a:off x="5621018" y="4392393"/>
                      <a:ext cx="567778" cy="246221"/>
                    </a:xfrm>
                    <a:prstGeom prst="rect">
                      <a:avLst/>
                    </a:prstGeom>
                    <a:noFill/>
                  </p:spPr>
                  <p:txBody>
                    <a:bodyPr wrap="square" rtlCol="0">
                      <a:spAutoFit/>
                    </a:bodyPr>
                    <a:lstStyle/>
                    <a:p>
                      <a:r>
                        <a:rPr kumimoji="1" lang="en-US" altLang="ja-JP" sz="1000" dirty="0"/>
                        <a:t>2023.4</a:t>
                      </a:r>
                      <a:endParaRPr kumimoji="1" lang="ja-JP" altLang="en-US" sz="1000" dirty="0"/>
                    </a:p>
                  </p:txBody>
                </p:sp>
                <p:cxnSp>
                  <p:nvCxnSpPr>
                    <p:cNvPr id="105" name="直線コネクタ 104">
                      <a:extLst>
                        <a:ext uri="{FF2B5EF4-FFF2-40B4-BE49-F238E27FC236}">
                          <a16:creationId xmlns:a16="http://schemas.microsoft.com/office/drawing/2014/main" id="{17B5EC9E-CC31-4CE6-B6F8-3C911759958C}"/>
                        </a:ext>
                      </a:extLst>
                    </p:cNvPr>
                    <p:cNvCxnSpPr>
                      <a:cxnSpLocks/>
                    </p:cNvCxnSpPr>
                    <p:nvPr/>
                  </p:nvCxnSpPr>
                  <p:spPr>
                    <a:xfrm>
                      <a:off x="4187470" y="4836608"/>
                      <a:ext cx="343997" cy="0"/>
                    </a:xfrm>
                    <a:prstGeom prst="line">
                      <a:avLst/>
                    </a:prstGeom>
                    <a:ln w="285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01B1FCBD-1906-4090-8B24-F993238ED372}"/>
                        </a:ext>
                      </a:extLst>
                    </p:cNvPr>
                    <p:cNvCxnSpPr>
                      <a:cxnSpLocks/>
                    </p:cNvCxnSpPr>
                    <p:nvPr/>
                  </p:nvCxnSpPr>
                  <p:spPr>
                    <a:xfrm>
                      <a:off x="3203419" y="4823260"/>
                      <a:ext cx="343997" cy="0"/>
                    </a:xfrm>
                    <a:prstGeom prst="line">
                      <a:avLst/>
                    </a:prstGeom>
                    <a:ln w="285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9837B3E6-BE37-4AE6-A476-8967154EA1B4}"/>
                        </a:ext>
                      </a:extLst>
                    </p:cNvPr>
                    <p:cNvCxnSpPr>
                      <a:cxnSpLocks/>
                    </p:cNvCxnSpPr>
                    <p:nvPr/>
                  </p:nvCxnSpPr>
                  <p:spPr>
                    <a:xfrm>
                      <a:off x="2219797" y="4815363"/>
                      <a:ext cx="343997" cy="0"/>
                    </a:xfrm>
                    <a:prstGeom prst="line">
                      <a:avLst/>
                    </a:prstGeom>
                    <a:ln w="285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54B566C6-EC18-46D2-9054-2264051BDDC2}"/>
                        </a:ext>
                      </a:extLst>
                    </p:cNvPr>
                    <p:cNvCxnSpPr>
                      <a:cxnSpLocks/>
                    </p:cNvCxnSpPr>
                    <p:nvPr/>
                  </p:nvCxnSpPr>
                  <p:spPr>
                    <a:xfrm>
                      <a:off x="5194460" y="4844924"/>
                      <a:ext cx="343997" cy="0"/>
                    </a:xfrm>
                    <a:prstGeom prst="line">
                      <a:avLst/>
                    </a:prstGeom>
                    <a:ln w="285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8" name="テキスト ボックス 117">
                      <a:extLst>
                        <a:ext uri="{FF2B5EF4-FFF2-40B4-BE49-F238E27FC236}">
                          <a16:creationId xmlns:a16="http://schemas.microsoft.com/office/drawing/2014/main" id="{183809EF-CDE2-4358-9348-74C5D0FF9496}"/>
                        </a:ext>
                      </a:extLst>
                    </p:cNvPr>
                    <p:cNvSpPr txBox="1"/>
                    <p:nvPr/>
                  </p:nvSpPr>
                  <p:spPr>
                    <a:xfrm>
                      <a:off x="3222664" y="4854536"/>
                      <a:ext cx="323165" cy="438447"/>
                    </a:xfrm>
                    <a:prstGeom prst="rect">
                      <a:avLst/>
                    </a:prstGeom>
                    <a:noFill/>
                  </p:spPr>
                  <p:txBody>
                    <a:bodyPr vert="eaVert" wrap="square" rtlCol="0">
                      <a:spAutoFit/>
                    </a:bodyPr>
                    <a:lstStyle/>
                    <a:p>
                      <a:r>
                        <a:rPr kumimoji="1" lang="ja-JP" altLang="en-US" sz="900" b="1" dirty="0"/>
                        <a:t>内定</a:t>
                      </a:r>
                    </a:p>
                  </p:txBody>
                </p:sp>
              </p:grpSp>
              <p:sp>
                <p:nvSpPr>
                  <p:cNvPr id="23" name="テキスト ボックス 22">
                    <a:extLst>
                      <a:ext uri="{FF2B5EF4-FFF2-40B4-BE49-F238E27FC236}">
                        <a16:creationId xmlns:a16="http://schemas.microsoft.com/office/drawing/2014/main" id="{DADD631B-D5C9-4205-A2C2-DF0661735405}"/>
                      </a:ext>
                    </a:extLst>
                  </p:cNvPr>
                  <p:cNvSpPr txBox="1"/>
                  <p:nvPr/>
                </p:nvSpPr>
                <p:spPr>
                  <a:xfrm>
                    <a:off x="5206877" y="4264198"/>
                    <a:ext cx="323165" cy="1079274"/>
                  </a:xfrm>
                  <a:prstGeom prst="rect">
                    <a:avLst/>
                  </a:prstGeom>
                  <a:noFill/>
                </p:spPr>
                <p:txBody>
                  <a:bodyPr vert="eaVert" wrap="square" rtlCol="0">
                    <a:spAutoFit/>
                  </a:bodyPr>
                  <a:lstStyle/>
                  <a:p>
                    <a:r>
                      <a:rPr kumimoji="1" lang="ja-JP" altLang="en-US" sz="900" b="1" dirty="0"/>
                      <a:t>介護福祉士 </a:t>
                    </a:r>
                    <a:r>
                      <a:rPr lang="ja-JP" altLang="en-US" sz="900" b="1" dirty="0"/>
                      <a:t>登録</a:t>
                    </a:r>
                    <a:endParaRPr kumimoji="1" lang="ja-JP" altLang="en-US" sz="900" b="1" dirty="0"/>
                  </a:p>
                </p:txBody>
              </p:sp>
            </p:grpSp>
            <p:grpSp>
              <p:nvGrpSpPr>
                <p:cNvPr id="75" name="グループ化 74">
                  <a:extLst>
                    <a:ext uri="{FF2B5EF4-FFF2-40B4-BE49-F238E27FC236}">
                      <a16:creationId xmlns:a16="http://schemas.microsoft.com/office/drawing/2014/main" id="{2266ADE3-F908-491B-ABD6-16A041249298}"/>
                    </a:ext>
                  </a:extLst>
                </p:cNvPr>
                <p:cNvGrpSpPr/>
                <p:nvPr/>
              </p:nvGrpSpPr>
              <p:grpSpPr>
                <a:xfrm>
                  <a:off x="561759" y="4891076"/>
                  <a:ext cx="863517" cy="584775"/>
                  <a:chOff x="-699138" y="8672822"/>
                  <a:chExt cx="863517" cy="584775"/>
                </a:xfrm>
              </p:grpSpPr>
              <p:sp>
                <p:nvSpPr>
                  <p:cNvPr id="76" name="四角形: 角を丸くする 75">
                    <a:extLst>
                      <a:ext uri="{FF2B5EF4-FFF2-40B4-BE49-F238E27FC236}">
                        <a16:creationId xmlns:a16="http://schemas.microsoft.com/office/drawing/2014/main" id="{56CAE85C-109E-43A3-92CC-74BF2AB9DD33}"/>
                      </a:ext>
                    </a:extLst>
                  </p:cNvPr>
                  <p:cNvSpPr/>
                  <p:nvPr/>
                </p:nvSpPr>
                <p:spPr>
                  <a:xfrm>
                    <a:off x="-602436" y="8722055"/>
                    <a:ext cx="654769" cy="492956"/>
                  </a:xfrm>
                  <a:prstGeom prst="roundRect">
                    <a:avLst/>
                  </a:prstGeom>
                  <a:solidFill>
                    <a:srgbClr val="FFEFF9"/>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テキスト ボックス 76">
                    <a:extLst>
                      <a:ext uri="{FF2B5EF4-FFF2-40B4-BE49-F238E27FC236}">
                        <a16:creationId xmlns:a16="http://schemas.microsoft.com/office/drawing/2014/main" id="{8C4409D9-0BB9-4652-ADEB-DCD116A89070}"/>
                      </a:ext>
                    </a:extLst>
                  </p:cNvPr>
                  <p:cNvSpPr txBox="1"/>
                  <p:nvPr/>
                </p:nvSpPr>
                <p:spPr>
                  <a:xfrm>
                    <a:off x="-699138" y="8672822"/>
                    <a:ext cx="863517" cy="584775"/>
                  </a:xfrm>
                  <a:prstGeom prst="rect">
                    <a:avLst/>
                  </a:prstGeom>
                  <a:noFill/>
                </p:spPr>
                <p:txBody>
                  <a:bodyPr wrap="square" rtlCol="0">
                    <a:spAutoFit/>
                  </a:bodyPr>
                  <a:lstStyle/>
                  <a:p>
                    <a:pPr algn="ctr"/>
                    <a:r>
                      <a:rPr kumimoji="1" lang="ja-JP" altLang="en-US" sz="1000" dirty="0"/>
                      <a:t>日本語学校在学生</a:t>
                    </a:r>
                    <a:r>
                      <a:rPr kumimoji="1" lang="ja-JP" altLang="en-US" sz="1100" dirty="0"/>
                      <a:t>　　</a:t>
                    </a:r>
                    <a:r>
                      <a:rPr lang="ja-JP" altLang="en-US" sz="1100" dirty="0"/>
                      <a:t>選考</a:t>
                    </a:r>
                    <a:r>
                      <a:rPr kumimoji="1" lang="ja-JP" altLang="en-US" sz="1100" dirty="0"/>
                      <a:t>会</a:t>
                    </a:r>
                  </a:p>
                </p:txBody>
              </p:sp>
            </p:grpSp>
          </p:grpSp>
          <p:cxnSp>
            <p:nvCxnSpPr>
              <p:cNvPr id="121" name="直線コネクタ 120">
                <a:extLst>
                  <a:ext uri="{FF2B5EF4-FFF2-40B4-BE49-F238E27FC236}">
                    <a16:creationId xmlns:a16="http://schemas.microsoft.com/office/drawing/2014/main" id="{D422B362-B5C1-4C45-975E-7D342A794471}"/>
                  </a:ext>
                </a:extLst>
              </p:cNvPr>
              <p:cNvCxnSpPr>
                <a:cxnSpLocks/>
              </p:cNvCxnSpPr>
              <p:nvPr/>
            </p:nvCxnSpPr>
            <p:spPr>
              <a:xfrm>
                <a:off x="1318077" y="5190440"/>
                <a:ext cx="343997" cy="0"/>
              </a:xfrm>
              <a:prstGeom prst="line">
                <a:avLst/>
              </a:prstGeom>
              <a:ln w="285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69" name="テキスト ボックス 168">
                <a:extLst>
                  <a:ext uri="{FF2B5EF4-FFF2-40B4-BE49-F238E27FC236}">
                    <a16:creationId xmlns:a16="http://schemas.microsoft.com/office/drawing/2014/main" id="{7761C013-8378-41F7-8DDF-FBEE36BF4FFA}"/>
                  </a:ext>
                </a:extLst>
              </p:cNvPr>
              <p:cNvSpPr txBox="1"/>
              <p:nvPr/>
            </p:nvSpPr>
            <p:spPr>
              <a:xfrm>
                <a:off x="1335471" y="5196110"/>
                <a:ext cx="323165" cy="438447"/>
              </a:xfrm>
              <a:prstGeom prst="rect">
                <a:avLst/>
              </a:prstGeom>
              <a:noFill/>
            </p:spPr>
            <p:txBody>
              <a:bodyPr vert="eaVert" wrap="square" rtlCol="0">
                <a:spAutoFit/>
              </a:bodyPr>
              <a:lstStyle/>
              <a:p>
                <a:r>
                  <a:rPr kumimoji="1" lang="ja-JP" altLang="en-US" sz="900" b="1" dirty="0"/>
                  <a:t>内内定</a:t>
                </a:r>
              </a:p>
            </p:txBody>
          </p:sp>
        </p:grpSp>
      </p:grpSp>
      <p:pic>
        <p:nvPicPr>
          <p:cNvPr id="170" name="図 169">
            <a:extLst>
              <a:ext uri="{FF2B5EF4-FFF2-40B4-BE49-F238E27FC236}">
                <a16:creationId xmlns:a16="http://schemas.microsoft.com/office/drawing/2014/main" id="{08B4B183-B927-46EE-8FD7-9A5BDCB908CE}"/>
              </a:ext>
            </a:extLst>
          </p:cNvPr>
          <p:cNvPicPr>
            <a:picLocks noChangeAspect="1"/>
          </p:cNvPicPr>
          <p:nvPr/>
        </p:nvPicPr>
        <p:blipFill>
          <a:blip r:embed="rId6"/>
          <a:stretch>
            <a:fillRect/>
          </a:stretch>
        </p:blipFill>
        <p:spPr>
          <a:xfrm>
            <a:off x="4001485" y="481358"/>
            <a:ext cx="3545514" cy="507821"/>
          </a:xfrm>
          <a:prstGeom prst="rect">
            <a:avLst/>
          </a:prstGeom>
        </p:spPr>
      </p:pic>
      <p:sp>
        <p:nvSpPr>
          <p:cNvPr id="172" name="テキスト ボックス 171">
            <a:extLst>
              <a:ext uri="{FF2B5EF4-FFF2-40B4-BE49-F238E27FC236}">
                <a16:creationId xmlns:a16="http://schemas.microsoft.com/office/drawing/2014/main" id="{07A4DA43-09B7-481C-B75D-D3D3A4125AA5}"/>
              </a:ext>
            </a:extLst>
          </p:cNvPr>
          <p:cNvSpPr txBox="1"/>
          <p:nvPr/>
        </p:nvSpPr>
        <p:spPr>
          <a:xfrm>
            <a:off x="3907000" y="267582"/>
            <a:ext cx="1263940" cy="215444"/>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企画提携校</a:t>
            </a:r>
          </a:p>
        </p:txBody>
      </p:sp>
      <p:grpSp>
        <p:nvGrpSpPr>
          <p:cNvPr id="5" name="グループ化 4">
            <a:extLst>
              <a:ext uri="{FF2B5EF4-FFF2-40B4-BE49-F238E27FC236}">
                <a16:creationId xmlns:a16="http://schemas.microsoft.com/office/drawing/2014/main" id="{1A58DAB4-62B0-4CCE-8BC1-69064CB503A1}"/>
              </a:ext>
            </a:extLst>
          </p:cNvPr>
          <p:cNvGrpSpPr/>
          <p:nvPr/>
        </p:nvGrpSpPr>
        <p:grpSpPr>
          <a:xfrm>
            <a:off x="464965" y="4439300"/>
            <a:ext cx="6714269" cy="4252590"/>
            <a:chOff x="562424" y="6114648"/>
            <a:chExt cx="6714269" cy="4252590"/>
          </a:xfrm>
        </p:grpSpPr>
        <p:grpSp>
          <p:nvGrpSpPr>
            <p:cNvPr id="24" name="グループ化 23">
              <a:extLst>
                <a:ext uri="{FF2B5EF4-FFF2-40B4-BE49-F238E27FC236}">
                  <a16:creationId xmlns:a16="http://schemas.microsoft.com/office/drawing/2014/main" id="{1B6EF3C6-4867-4C6D-A638-B5A5F77DBE2E}"/>
                </a:ext>
              </a:extLst>
            </p:cNvPr>
            <p:cNvGrpSpPr/>
            <p:nvPr/>
          </p:nvGrpSpPr>
          <p:grpSpPr>
            <a:xfrm>
              <a:off x="562424" y="6114648"/>
              <a:ext cx="6714269" cy="2887526"/>
              <a:chOff x="562424" y="6234028"/>
              <a:chExt cx="6714269" cy="2887526"/>
            </a:xfrm>
          </p:grpSpPr>
          <p:grpSp>
            <p:nvGrpSpPr>
              <p:cNvPr id="136" name="グループ化 135">
                <a:extLst>
                  <a:ext uri="{FF2B5EF4-FFF2-40B4-BE49-F238E27FC236}">
                    <a16:creationId xmlns:a16="http://schemas.microsoft.com/office/drawing/2014/main" id="{7846E40C-378A-4943-BCE4-1B83D8DF1C2D}"/>
                  </a:ext>
                </a:extLst>
              </p:cNvPr>
              <p:cNvGrpSpPr/>
              <p:nvPr/>
            </p:nvGrpSpPr>
            <p:grpSpPr>
              <a:xfrm>
                <a:off x="562424" y="6234028"/>
                <a:ext cx="6714269" cy="2628262"/>
                <a:chOff x="586872" y="7805703"/>
                <a:chExt cx="6714269" cy="2628262"/>
              </a:xfrm>
            </p:grpSpPr>
            <p:grpSp>
              <p:nvGrpSpPr>
                <p:cNvPr id="138" name="グループ化 137">
                  <a:extLst>
                    <a:ext uri="{FF2B5EF4-FFF2-40B4-BE49-F238E27FC236}">
                      <a16:creationId xmlns:a16="http://schemas.microsoft.com/office/drawing/2014/main" id="{639A24D7-4347-444D-9990-582F8B8B0C25}"/>
                    </a:ext>
                  </a:extLst>
                </p:cNvPr>
                <p:cNvGrpSpPr/>
                <p:nvPr/>
              </p:nvGrpSpPr>
              <p:grpSpPr>
                <a:xfrm>
                  <a:off x="586872" y="7805703"/>
                  <a:ext cx="4021881" cy="340860"/>
                  <a:chOff x="754635" y="5759480"/>
                  <a:chExt cx="4138314" cy="340860"/>
                </a:xfrm>
              </p:grpSpPr>
              <p:grpSp>
                <p:nvGrpSpPr>
                  <p:cNvPr id="145" name="グループ化 144">
                    <a:extLst>
                      <a:ext uri="{FF2B5EF4-FFF2-40B4-BE49-F238E27FC236}">
                        <a16:creationId xmlns:a16="http://schemas.microsoft.com/office/drawing/2014/main" id="{F986A7F7-A50A-4C28-ADA3-92867F8EB940}"/>
                      </a:ext>
                    </a:extLst>
                  </p:cNvPr>
                  <p:cNvGrpSpPr/>
                  <p:nvPr/>
                </p:nvGrpSpPr>
                <p:grpSpPr>
                  <a:xfrm>
                    <a:off x="754635" y="5759480"/>
                    <a:ext cx="4138314" cy="340860"/>
                    <a:chOff x="519523" y="8643703"/>
                    <a:chExt cx="4138314" cy="340860"/>
                  </a:xfrm>
                </p:grpSpPr>
                <p:grpSp>
                  <p:nvGrpSpPr>
                    <p:cNvPr id="150" name="グループ化 149">
                      <a:extLst>
                        <a:ext uri="{FF2B5EF4-FFF2-40B4-BE49-F238E27FC236}">
                          <a16:creationId xmlns:a16="http://schemas.microsoft.com/office/drawing/2014/main" id="{63E9D7C2-B6FE-429E-B499-F5A20DD4CF7F}"/>
                        </a:ext>
                      </a:extLst>
                    </p:cNvPr>
                    <p:cNvGrpSpPr/>
                    <p:nvPr/>
                  </p:nvGrpSpPr>
                  <p:grpSpPr>
                    <a:xfrm>
                      <a:off x="562211" y="8643703"/>
                      <a:ext cx="4095626" cy="328228"/>
                      <a:chOff x="462597" y="1996277"/>
                      <a:chExt cx="4483145" cy="348002"/>
                    </a:xfrm>
                  </p:grpSpPr>
                  <p:grpSp>
                    <p:nvGrpSpPr>
                      <p:cNvPr id="152" name="グループ化 151">
                        <a:extLst>
                          <a:ext uri="{FF2B5EF4-FFF2-40B4-BE49-F238E27FC236}">
                            <a16:creationId xmlns:a16="http://schemas.microsoft.com/office/drawing/2014/main" id="{EC5F3505-86AD-4475-B6F3-EC870E17C32D}"/>
                          </a:ext>
                        </a:extLst>
                      </p:cNvPr>
                      <p:cNvGrpSpPr/>
                      <p:nvPr/>
                    </p:nvGrpSpPr>
                    <p:grpSpPr>
                      <a:xfrm>
                        <a:off x="462597" y="2047647"/>
                        <a:ext cx="4229183" cy="296632"/>
                        <a:chOff x="287743" y="2826700"/>
                        <a:chExt cx="4229183" cy="296632"/>
                      </a:xfrm>
                    </p:grpSpPr>
                    <p:sp>
                      <p:nvSpPr>
                        <p:cNvPr id="156" name="星: 5 pt 155">
                          <a:extLst>
                            <a:ext uri="{FF2B5EF4-FFF2-40B4-BE49-F238E27FC236}">
                              <a16:creationId xmlns:a16="http://schemas.microsoft.com/office/drawing/2014/main" id="{B84BF166-C1E8-4E81-AC1D-590CC12F1B46}"/>
                            </a:ext>
                          </a:extLst>
                        </p:cNvPr>
                        <p:cNvSpPr/>
                        <p:nvPr/>
                      </p:nvSpPr>
                      <p:spPr>
                        <a:xfrm>
                          <a:off x="287743" y="2826700"/>
                          <a:ext cx="228599" cy="243702"/>
                        </a:xfrm>
                        <a:prstGeom prst="star5">
                          <a:avLst/>
                        </a:prstGeom>
                        <a:solidFill>
                          <a:sysClr val="window" lastClr="FFFFFF"/>
                        </a:solidFill>
                        <a:ln w="12700" cap="flat" cmpd="sng" algn="ctr">
                          <a:noFill/>
                          <a:prstDash val="sysDot"/>
                        </a:ln>
                        <a:effectLst/>
                      </p:spPr>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209" b="0" i="0" u="none" strike="noStrike" kern="0" cap="none" spc="0" normalizeH="0" baseline="0" noProof="0" dirty="0">
                            <a:ln>
                              <a:noFill/>
                            </a:ln>
                            <a:solidFill>
                              <a:prstClr val="white"/>
                            </a:solidFill>
                            <a:effectLst/>
                            <a:uLnTx/>
                            <a:uFillTx/>
                          </a:endParaRPr>
                        </a:p>
                      </p:txBody>
                    </p:sp>
                    <p:cxnSp>
                      <p:nvCxnSpPr>
                        <p:cNvPr id="157" name="直線コネクタ 156">
                          <a:extLst>
                            <a:ext uri="{FF2B5EF4-FFF2-40B4-BE49-F238E27FC236}">
                              <a16:creationId xmlns:a16="http://schemas.microsoft.com/office/drawing/2014/main" id="{490B3F97-40A3-404A-90E4-0202840E6959}"/>
                            </a:ext>
                          </a:extLst>
                        </p:cNvPr>
                        <p:cNvCxnSpPr>
                          <a:cxnSpLocks/>
                        </p:cNvCxnSpPr>
                        <p:nvPr/>
                      </p:nvCxnSpPr>
                      <p:spPr>
                        <a:xfrm>
                          <a:off x="389238" y="3116170"/>
                          <a:ext cx="4127688" cy="7162"/>
                        </a:xfrm>
                        <a:prstGeom prst="line">
                          <a:avLst/>
                        </a:prstGeom>
                        <a:noFill/>
                        <a:ln w="28575" cap="flat" cmpd="sng" algn="ctr">
                          <a:solidFill>
                            <a:srgbClr val="4E8542">
                              <a:lumMod val="60000"/>
                              <a:lumOff val="40000"/>
                            </a:srgbClr>
                          </a:solidFill>
                          <a:prstDash val="solid"/>
                        </a:ln>
                        <a:effectLst/>
                      </p:spPr>
                    </p:cxnSp>
                  </p:grpSp>
                  <p:sp>
                    <p:nvSpPr>
                      <p:cNvPr id="154" name="テキスト ボックス 153">
                        <a:extLst>
                          <a:ext uri="{FF2B5EF4-FFF2-40B4-BE49-F238E27FC236}">
                            <a16:creationId xmlns:a16="http://schemas.microsoft.com/office/drawing/2014/main" id="{27A66192-B5C5-42EF-8B40-BADC300111CA}"/>
                          </a:ext>
                        </a:extLst>
                      </p:cNvPr>
                      <p:cNvSpPr txBox="1"/>
                      <p:nvPr/>
                    </p:nvSpPr>
                    <p:spPr>
                      <a:xfrm>
                        <a:off x="798828" y="1996277"/>
                        <a:ext cx="4146914" cy="32631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4E8542">
                                <a:lumMod val="50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日本語学校・介護養成施設の学費について</a:t>
                        </a:r>
                      </a:p>
                    </p:txBody>
                  </p:sp>
                </p:grpSp>
                <p:sp>
                  <p:nvSpPr>
                    <p:cNvPr id="151" name="涙形 150">
                      <a:extLst>
                        <a:ext uri="{FF2B5EF4-FFF2-40B4-BE49-F238E27FC236}">
                          <a16:creationId xmlns:a16="http://schemas.microsoft.com/office/drawing/2014/main" id="{6320417B-058F-494E-A084-2BF4D2DC92D0}"/>
                        </a:ext>
                      </a:extLst>
                    </p:cNvPr>
                    <p:cNvSpPr/>
                    <p:nvPr/>
                  </p:nvSpPr>
                  <p:spPr>
                    <a:xfrm rot="5400000">
                      <a:off x="519271" y="8650300"/>
                      <a:ext cx="334515" cy="334011"/>
                    </a:xfrm>
                    <a:prstGeom prst="teardrop">
                      <a:avLst/>
                    </a:prstGeom>
                    <a:solidFill>
                      <a:srgbClr val="4E8542">
                        <a:lumMod val="60000"/>
                        <a:lumOff val="40000"/>
                      </a:srgbClr>
                    </a:solidFill>
                    <a:ln w="12700" cap="flat" cmpd="sng" algn="ctr">
                      <a:noFill/>
                      <a:prstDash val="sysDot"/>
                    </a:ln>
                    <a:effectLst/>
                  </p:spPr>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209" b="0" i="0" u="none" strike="noStrike" kern="0" cap="none" spc="0" normalizeH="0" baseline="0" noProof="0" dirty="0">
                        <a:ln>
                          <a:noFill/>
                        </a:ln>
                        <a:solidFill>
                          <a:prstClr val="white"/>
                        </a:solidFill>
                        <a:effectLst/>
                        <a:uLnTx/>
                        <a:uFillTx/>
                      </a:endParaRPr>
                    </a:p>
                  </p:txBody>
                </p:sp>
              </p:grpSp>
              <p:sp>
                <p:nvSpPr>
                  <p:cNvPr id="147" name="星: 5 pt 146">
                    <a:extLst>
                      <a:ext uri="{FF2B5EF4-FFF2-40B4-BE49-F238E27FC236}">
                        <a16:creationId xmlns:a16="http://schemas.microsoft.com/office/drawing/2014/main" id="{5F8DAB3A-6918-44A1-B400-33801DD121E0}"/>
                      </a:ext>
                    </a:extLst>
                  </p:cNvPr>
                  <p:cNvSpPr/>
                  <p:nvPr/>
                </p:nvSpPr>
                <p:spPr>
                  <a:xfrm>
                    <a:off x="814943" y="5815143"/>
                    <a:ext cx="208612" cy="222218"/>
                  </a:xfrm>
                  <a:prstGeom prst="star5">
                    <a:avLst/>
                  </a:prstGeom>
                  <a:solidFill>
                    <a:sysClr val="window" lastClr="FFFFFF"/>
                  </a:solidFill>
                  <a:ln w="12700" cap="flat" cmpd="sng" algn="ctr">
                    <a:noFill/>
                    <a:prstDash val="sysDot"/>
                  </a:ln>
                  <a:effectLst/>
                </p:spPr>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209" b="0" i="0" u="none" strike="noStrike" kern="0" cap="none" spc="0" normalizeH="0" baseline="0" noProof="0" dirty="0">
                      <a:ln>
                        <a:noFill/>
                      </a:ln>
                      <a:solidFill>
                        <a:prstClr val="white"/>
                      </a:solidFill>
                      <a:effectLst/>
                      <a:uLnTx/>
                      <a:uFillTx/>
                    </a:endParaRPr>
                  </a:p>
                </p:txBody>
              </p:sp>
            </p:grpSp>
            <p:grpSp>
              <p:nvGrpSpPr>
                <p:cNvPr id="140" name="グループ化 139">
                  <a:extLst>
                    <a:ext uri="{FF2B5EF4-FFF2-40B4-BE49-F238E27FC236}">
                      <a16:creationId xmlns:a16="http://schemas.microsoft.com/office/drawing/2014/main" id="{830B85CD-FA3A-4C97-8AB2-2432375E64C9}"/>
                    </a:ext>
                  </a:extLst>
                </p:cNvPr>
                <p:cNvGrpSpPr/>
                <p:nvPr/>
              </p:nvGrpSpPr>
              <p:grpSpPr>
                <a:xfrm>
                  <a:off x="729840" y="9110427"/>
                  <a:ext cx="6571301" cy="1323538"/>
                  <a:chOff x="729840" y="9110427"/>
                  <a:chExt cx="6571301" cy="1323538"/>
                </a:xfrm>
              </p:grpSpPr>
              <p:sp>
                <p:nvSpPr>
                  <p:cNvPr id="142" name="テキスト ボックス 141">
                    <a:extLst>
                      <a:ext uri="{FF2B5EF4-FFF2-40B4-BE49-F238E27FC236}">
                        <a16:creationId xmlns:a16="http://schemas.microsoft.com/office/drawing/2014/main" id="{C54A2535-4C4D-4430-ACC2-48AC2D295921}"/>
                      </a:ext>
                    </a:extLst>
                  </p:cNvPr>
                  <p:cNvSpPr txBox="1"/>
                  <p:nvPr/>
                </p:nvSpPr>
                <p:spPr>
                  <a:xfrm>
                    <a:off x="889519" y="9325969"/>
                    <a:ext cx="2674220" cy="110799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介護福祉士養成施設に在学する方に対し、無利子で修学資金の貸付を行う制度です。</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卒業後５年間、東京都内で介護業務等に継続して従事すれば全額返還免除となります。</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貴法人が学生の連帯保証人になる必要</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があります。</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143" name="図 142">
                    <a:extLst>
                      <a:ext uri="{FF2B5EF4-FFF2-40B4-BE49-F238E27FC236}">
                        <a16:creationId xmlns:a16="http://schemas.microsoft.com/office/drawing/2014/main" id="{ED96EDA8-2A53-4F58-89C7-B56BF7717596}"/>
                      </a:ext>
                    </a:extLst>
                  </p:cNvPr>
                  <p:cNvPicPr>
                    <a:picLocks noChangeAspect="1"/>
                  </p:cNvPicPr>
                  <p:nvPr/>
                </p:nvPicPr>
                <p:blipFill>
                  <a:blip r:embed="rId7"/>
                  <a:stretch>
                    <a:fillRect/>
                  </a:stretch>
                </p:blipFill>
                <p:spPr>
                  <a:xfrm>
                    <a:off x="3619273" y="9253151"/>
                    <a:ext cx="3681868" cy="784990"/>
                  </a:xfrm>
                  <a:prstGeom prst="rect">
                    <a:avLst/>
                  </a:prstGeom>
                </p:spPr>
              </p:pic>
              <p:sp>
                <p:nvSpPr>
                  <p:cNvPr id="144" name="テキスト ボックス 143">
                    <a:extLst>
                      <a:ext uri="{FF2B5EF4-FFF2-40B4-BE49-F238E27FC236}">
                        <a16:creationId xmlns:a16="http://schemas.microsoft.com/office/drawing/2014/main" id="{8CE61AEC-0FD5-4B7F-863E-1380A270597B}"/>
                      </a:ext>
                    </a:extLst>
                  </p:cNvPr>
                  <p:cNvSpPr txBox="1"/>
                  <p:nvPr/>
                </p:nvSpPr>
                <p:spPr>
                  <a:xfrm>
                    <a:off x="729840" y="9110427"/>
                    <a:ext cx="2897910" cy="261610"/>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kumimoji="0" lang="ja-JP" altLang="en-US" sz="1100" u="sng" kern="0" dirty="0">
                        <a:solidFill>
                          <a:prstClr val="black"/>
                        </a:solidFill>
                        <a:latin typeface="Meiryo UI" panose="020B0604030504040204" pitchFamily="50" charset="-128"/>
                        <a:ea typeface="Meiryo UI" panose="020B0604030504040204" pitchFamily="50" charset="-128"/>
                      </a:rPr>
                      <a:t>＜介護福祉士等就学資金貸付制度の概要</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grpSp>
          </p:grpSp>
          <p:sp>
            <p:nvSpPr>
              <p:cNvPr id="22" name="テキスト ボックス 21">
                <a:extLst>
                  <a:ext uri="{FF2B5EF4-FFF2-40B4-BE49-F238E27FC236}">
                    <a16:creationId xmlns:a16="http://schemas.microsoft.com/office/drawing/2014/main" id="{91E63989-708D-4343-9484-A690FBFA74BF}"/>
                  </a:ext>
                </a:extLst>
              </p:cNvPr>
              <p:cNvSpPr txBox="1"/>
              <p:nvPr/>
            </p:nvSpPr>
            <p:spPr>
              <a:xfrm>
                <a:off x="656216" y="6602306"/>
                <a:ext cx="6284999" cy="938719"/>
              </a:xfrm>
              <a:prstGeom prst="rect">
                <a:avLst/>
              </a:prstGeom>
              <a:noFill/>
            </p:spPr>
            <p:txBody>
              <a:bodyPr wrap="square" rtlCol="0">
                <a:spAutoFit/>
              </a:bodyPr>
              <a:lstStyle/>
              <a:p>
                <a:pPr marL="171450" indent="-171450">
                  <a:buFont typeface="Wingdings" panose="05000000000000000000" pitchFamily="2" charset="2"/>
                  <a:buChar char="ü"/>
                </a:pPr>
                <a:r>
                  <a:rPr kumimoji="1" lang="ja-JP" altLang="en-US" sz="1100" b="1" u="sng" dirty="0">
                    <a:latin typeface="Meiryo UI" panose="020B0604030504040204" pitchFamily="50" charset="-128"/>
                    <a:ea typeface="Meiryo UI" panose="020B0604030504040204" pitchFamily="50" charset="-128"/>
                  </a:rPr>
                  <a:t>貴施設就職までに必要となる学費の一部または全部のご負担をお願いいたします。</a:t>
                </a:r>
                <a:endParaRPr kumimoji="1" lang="en-US" altLang="ja-JP" sz="1100" b="1" u="sng"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学費については、専門学校や大学の進学先により異なります。</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　（参考：卒業までにかかる学費の負担割合例：貴施設　</a:t>
                </a:r>
                <a:r>
                  <a:rPr kumimoji="1" lang="en-US" altLang="ja-JP" sz="1100" dirty="0">
                    <a:latin typeface="Meiryo UI" panose="020B0604030504040204" pitchFamily="50" charset="-128"/>
                    <a:ea typeface="Meiryo UI" panose="020B0604030504040204" pitchFamily="50" charset="-128"/>
                  </a:rPr>
                  <a:t>80</a:t>
                </a:r>
                <a:r>
                  <a:rPr kumimoji="1" lang="ja-JP" altLang="en-US" sz="1100" dirty="0">
                    <a:latin typeface="Meiryo UI" panose="020B0604030504040204" pitchFamily="50" charset="-128"/>
                    <a:ea typeface="Meiryo UI" panose="020B0604030504040204" pitchFamily="50" charset="-128"/>
                  </a:rPr>
                  <a:t>％、学生　</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東京都による、「介護福祉士等就学資金貸付制度」や「介護施設等による留学生受入れ支援事業費</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補助金」といった補助金制度もございますのでぜひご活用ください。</a:t>
                </a:r>
                <a:r>
                  <a:rPr kumimoji="1" lang="ja-JP" altLang="en-US" sz="1100" dirty="0">
                    <a:latin typeface="Meiryo UI" panose="020B0604030504040204" pitchFamily="50" charset="-128"/>
                    <a:ea typeface="Meiryo UI" panose="020B0604030504040204" pitchFamily="50" charset="-128"/>
                  </a:rPr>
                  <a:t>　　</a:t>
                </a:r>
              </a:p>
            </p:txBody>
          </p:sp>
          <p:sp>
            <p:nvSpPr>
              <p:cNvPr id="137" name="テキスト ボックス 136">
                <a:extLst>
                  <a:ext uri="{FF2B5EF4-FFF2-40B4-BE49-F238E27FC236}">
                    <a16:creationId xmlns:a16="http://schemas.microsoft.com/office/drawing/2014/main" id="{0CBAE71A-2E1E-4B5C-93E6-803D7E07F165}"/>
                  </a:ext>
                </a:extLst>
              </p:cNvPr>
              <p:cNvSpPr txBox="1"/>
              <p:nvPr/>
            </p:nvSpPr>
            <p:spPr>
              <a:xfrm>
                <a:off x="763182" y="8859944"/>
                <a:ext cx="3909589" cy="261610"/>
              </a:xfrm>
              <a:prstGeom prst="rect">
                <a:avLst/>
              </a:prstGeom>
              <a:noFill/>
            </p:spPr>
            <p:txBody>
              <a:bodyPr wrap="square" rtlCol="0">
                <a:spAutoFit/>
              </a:bodyPr>
              <a:lstStyle/>
              <a:p>
                <a:r>
                  <a:rPr kumimoji="0" lang="ja-JP" altLang="en-US" sz="1100" u="sng" kern="0" dirty="0">
                    <a:solidFill>
                      <a:prstClr val="black"/>
                    </a:solidFill>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介護施設等による留学生受入れ支援事業費補助金の内容</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grpSp>
        <p:sp>
          <p:nvSpPr>
            <p:cNvPr id="30" name="テキスト ボックス 29">
              <a:extLst>
                <a:ext uri="{FF2B5EF4-FFF2-40B4-BE49-F238E27FC236}">
                  <a16:creationId xmlns:a16="http://schemas.microsoft.com/office/drawing/2014/main" id="{BE2F1C3B-F36D-40C1-A6A8-0AD89148EA6D}"/>
                </a:ext>
              </a:extLst>
            </p:cNvPr>
            <p:cNvSpPr txBox="1"/>
            <p:nvPr/>
          </p:nvSpPr>
          <p:spPr>
            <a:xfrm>
              <a:off x="867657" y="8950568"/>
              <a:ext cx="2716171" cy="141667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　介護保険施設等が留学生を雇用し、学費等を支給する場合に、支給に要する経費の一部を補助する制度です。</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対象者は、①介護福祉士養成施設への入学を前提とした日本語学校に通う留学生 と②介護福祉士養成施設に通う留学生です。</a:t>
              </a:r>
              <a:endParaRPr lang="en-US" altLang="ja-JP" sz="1100" dirty="0">
                <a:latin typeface="Meiryo UI" panose="020B0604030504040204" pitchFamily="50" charset="-128"/>
                <a:ea typeface="Meiryo UI" panose="020B0604030504040204" pitchFamily="50" charset="-128"/>
              </a:endParaRPr>
            </a:p>
            <a:p>
              <a:endParaRPr kumimoji="1" lang="ja-JP" altLang="en-US" dirty="0"/>
            </a:p>
          </p:txBody>
        </p:sp>
        <p:pic>
          <p:nvPicPr>
            <p:cNvPr id="34" name="図 33">
              <a:extLst>
                <a:ext uri="{FF2B5EF4-FFF2-40B4-BE49-F238E27FC236}">
                  <a16:creationId xmlns:a16="http://schemas.microsoft.com/office/drawing/2014/main" id="{AC39848E-1AFB-46C5-80FF-2B44E54827D3}"/>
                </a:ext>
              </a:extLst>
            </p:cNvPr>
            <p:cNvPicPr>
              <a:picLocks noChangeAspect="1"/>
            </p:cNvPicPr>
            <p:nvPr/>
          </p:nvPicPr>
          <p:blipFill>
            <a:blip r:embed="rId8"/>
            <a:stretch>
              <a:fillRect/>
            </a:stretch>
          </p:blipFill>
          <p:spPr>
            <a:xfrm>
              <a:off x="3604621" y="8975198"/>
              <a:ext cx="2522503" cy="1191054"/>
            </a:xfrm>
            <a:prstGeom prst="rect">
              <a:avLst/>
            </a:prstGeom>
          </p:spPr>
        </p:pic>
      </p:grpSp>
      <p:pic>
        <p:nvPicPr>
          <p:cNvPr id="104" name="図 103">
            <a:extLst>
              <a:ext uri="{FF2B5EF4-FFF2-40B4-BE49-F238E27FC236}">
                <a16:creationId xmlns:a16="http://schemas.microsoft.com/office/drawing/2014/main" id="{5B6C30AE-D492-4A49-9081-9B4C259D033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386832" y="10228391"/>
            <a:ext cx="1515003" cy="268860"/>
          </a:xfrm>
          <a:prstGeom prst="rect">
            <a:avLst/>
          </a:prstGeom>
        </p:spPr>
      </p:pic>
      <p:pic>
        <p:nvPicPr>
          <p:cNvPr id="119" name="図 118">
            <a:extLst>
              <a:ext uri="{FF2B5EF4-FFF2-40B4-BE49-F238E27FC236}">
                <a16:creationId xmlns:a16="http://schemas.microsoft.com/office/drawing/2014/main" id="{2FDE698B-760E-4285-8D99-65754250165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706002" y="10168507"/>
            <a:ext cx="601232" cy="319075"/>
          </a:xfrm>
          <a:prstGeom prst="rect">
            <a:avLst/>
          </a:prstGeom>
        </p:spPr>
      </p:pic>
      <p:sp>
        <p:nvSpPr>
          <p:cNvPr id="122" name="テキスト ボックス 121">
            <a:extLst>
              <a:ext uri="{FF2B5EF4-FFF2-40B4-BE49-F238E27FC236}">
                <a16:creationId xmlns:a16="http://schemas.microsoft.com/office/drawing/2014/main" id="{B9D25163-B5A8-45A1-AF76-ED6C20104AA4}"/>
              </a:ext>
            </a:extLst>
          </p:cNvPr>
          <p:cNvSpPr txBox="1"/>
          <p:nvPr/>
        </p:nvSpPr>
        <p:spPr>
          <a:xfrm>
            <a:off x="4710474" y="983400"/>
            <a:ext cx="2996113" cy="230832"/>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rPr>
              <a:t>JR</a:t>
            </a:r>
            <a:r>
              <a:rPr lang="ja-JP" altLang="en-US" sz="900" dirty="0">
                <a:latin typeface="メイリオ" panose="020B0604030504040204" pitchFamily="50" charset="-128"/>
                <a:ea typeface="メイリオ" panose="020B0604030504040204" pitchFamily="50" charset="-128"/>
              </a:rPr>
              <a:t>山手線新大久保駅又は総武線大久保駅より徒歩</a:t>
            </a:r>
            <a:r>
              <a:rPr lang="en-US" altLang="ja-JP" sz="900" dirty="0">
                <a:latin typeface="メイリオ" panose="020B0604030504040204" pitchFamily="50" charset="-128"/>
                <a:ea typeface="メイリオ" panose="020B0604030504040204" pitchFamily="50" charset="-128"/>
              </a:rPr>
              <a:t>4</a:t>
            </a:r>
            <a:r>
              <a:rPr lang="ja-JP" altLang="en-US" sz="900" dirty="0">
                <a:latin typeface="メイリオ" panose="020B0604030504040204" pitchFamily="50" charset="-128"/>
                <a:ea typeface="メイリオ" panose="020B0604030504040204" pitchFamily="50" charset="-128"/>
              </a:rPr>
              <a:t>分</a:t>
            </a:r>
            <a:endParaRPr kumimoji="1"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24868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DFAF969C-9B07-4217-816A-2CF57B667AFC}"/>
              </a:ext>
            </a:extLst>
          </p:cNvPr>
          <p:cNvGrpSpPr/>
          <p:nvPr/>
        </p:nvGrpSpPr>
        <p:grpSpPr>
          <a:xfrm>
            <a:off x="2991038" y="10163344"/>
            <a:ext cx="2245941" cy="325470"/>
            <a:chOff x="2495738" y="10174836"/>
            <a:chExt cx="2245941" cy="325470"/>
          </a:xfrm>
        </p:grpSpPr>
        <p:pic>
          <p:nvPicPr>
            <p:cNvPr id="6" name="図 5">
              <a:extLst>
                <a:ext uri="{FF2B5EF4-FFF2-40B4-BE49-F238E27FC236}">
                  <a16:creationId xmlns:a16="http://schemas.microsoft.com/office/drawing/2014/main" id="{26536E7A-6586-4880-BBE4-3476A8951C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6313" y="10221423"/>
              <a:ext cx="1545366" cy="274248"/>
            </a:xfrm>
            <a:prstGeom prst="rect">
              <a:avLst/>
            </a:prstGeom>
          </p:spPr>
        </p:pic>
        <p:pic>
          <p:nvPicPr>
            <p:cNvPr id="7" name="図 6">
              <a:extLst>
                <a:ext uri="{FF2B5EF4-FFF2-40B4-BE49-F238E27FC236}">
                  <a16:creationId xmlns:a16="http://schemas.microsoft.com/office/drawing/2014/main" id="{0FF666E3-0877-41F4-909E-9AD0D4823B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5738" y="10174836"/>
              <a:ext cx="613282" cy="325470"/>
            </a:xfrm>
            <a:prstGeom prst="rect">
              <a:avLst/>
            </a:prstGeom>
          </p:spPr>
        </p:pic>
      </p:grpSp>
      <p:graphicFrame>
        <p:nvGraphicFramePr>
          <p:cNvPr id="8" name="表 7">
            <a:extLst>
              <a:ext uri="{FF2B5EF4-FFF2-40B4-BE49-F238E27FC236}">
                <a16:creationId xmlns:a16="http://schemas.microsoft.com/office/drawing/2014/main" id="{419A43C7-262B-45DC-B63A-AD456C90DA3F}"/>
              </a:ext>
            </a:extLst>
          </p:cNvPr>
          <p:cNvGraphicFramePr>
            <a:graphicFrameLocks noGrp="1"/>
          </p:cNvGraphicFramePr>
          <p:nvPr>
            <p:extLst>
              <p:ext uri="{D42A27DB-BD31-4B8C-83A1-F6EECF244321}">
                <p14:modId xmlns:p14="http://schemas.microsoft.com/office/powerpoint/2010/main" val="2681295890"/>
              </p:ext>
            </p:extLst>
          </p:nvPr>
        </p:nvGraphicFramePr>
        <p:xfrm>
          <a:off x="419438" y="7683408"/>
          <a:ext cx="6978063" cy="1725544"/>
        </p:xfrm>
        <a:graphic>
          <a:graphicData uri="http://schemas.openxmlformats.org/drawingml/2006/table">
            <a:tbl>
              <a:tblPr firstRow="1" bandRow="1">
                <a:tableStyleId>{17292A2E-F333-43FB-9621-5CBBE7FDCDCB}</a:tableStyleId>
              </a:tblPr>
              <a:tblGrid>
                <a:gridCol w="3529179">
                  <a:extLst>
                    <a:ext uri="{9D8B030D-6E8A-4147-A177-3AD203B41FA5}">
                      <a16:colId xmlns:a16="http://schemas.microsoft.com/office/drawing/2014/main" val="20000"/>
                    </a:ext>
                  </a:extLst>
                </a:gridCol>
                <a:gridCol w="3448884">
                  <a:extLst>
                    <a:ext uri="{9D8B030D-6E8A-4147-A177-3AD203B41FA5}">
                      <a16:colId xmlns:a16="http://schemas.microsoft.com/office/drawing/2014/main" val="20001"/>
                    </a:ext>
                  </a:extLst>
                </a:gridCol>
              </a:tblGrid>
              <a:tr h="342000">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ja-JP" altLang="en-US" sz="1600" dirty="0"/>
                        <a:t>お問合せ　</a:t>
                      </a:r>
                      <a:r>
                        <a:rPr lang="ja-JP" altLang="en-US" sz="1100" dirty="0"/>
                        <a:t>ご不明点はお気軽にお問合せ下さい！</a:t>
                      </a:r>
                      <a:endParaRPr kumimoji="1" lang="ja-JP" altLang="en-US" sz="1100" dirty="0"/>
                    </a:p>
                  </a:txBody>
                  <a:tcPr marL="93273" marR="93273" marT="46636" marB="46636"/>
                </a:tc>
                <a:tc>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3273" marR="93273" marT="46636" marB="46636">
                    <a:solidFill>
                      <a:schemeClr val="accent4"/>
                    </a:solidFill>
                  </a:tcPr>
                </a:tc>
                <a:extLst>
                  <a:ext uri="{0D108BD9-81ED-4DB2-BD59-A6C34878D82A}">
                    <a16:rowId xmlns:a16="http://schemas.microsoft.com/office/drawing/2014/main" val="10000"/>
                  </a:ext>
                </a:extLst>
              </a:tr>
              <a:tr h="1383544">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rPr>
                        <a:t>　　　　</a:t>
                      </a:r>
                      <a:endParaRPr kumimoji="1" lang="en-US" altLang="ja-JP" sz="900" dirty="0">
                        <a:latin typeface="メイリオ" panose="020B0604030504040204" pitchFamily="50" charset="-128"/>
                        <a:ea typeface="メイリオ" panose="020B0604030504040204" pitchFamily="50" charset="-128"/>
                        <a:cs typeface="Meiryo UI" panose="020B0604030504040204" pitchFamily="50" charset="-128"/>
                      </a:endParaRPr>
                    </a:p>
                  </a:txBody>
                  <a:tcPr marL="93273" marR="93273" marT="46636" marB="46636"/>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dirty="0"/>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3273" marR="93273" marT="46636" marB="46636"/>
                </a:tc>
                <a:extLst>
                  <a:ext uri="{0D108BD9-81ED-4DB2-BD59-A6C34878D82A}">
                    <a16:rowId xmlns:a16="http://schemas.microsoft.com/office/drawing/2014/main" val="10001"/>
                  </a:ext>
                </a:extLst>
              </a:tr>
            </a:tbl>
          </a:graphicData>
        </a:graphic>
      </p:graphicFrame>
      <p:pic>
        <p:nvPicPr>
          <p:cNvPr id="12" name="図 11">
            <a:extLst>
              <a:ext uri="{FF2B5EF4-FFF2-40B4-BE49-F238E27FC236}">
                <a16:creationId xmlns:a16="http://schemas.microsoft.com/office/drawing/2014/main" id="{657A26AD-E459-4D6C-9FAB-B03F9454E51A}"/>
              </a:ext>
            </a:extLst>
          </p:cNvPr>
          <p:cNvPicPr>
            <a:picLocks noChangeAspect="1"/>
          </p:cNvPicPr>
          <p:nvPr/>
        </p:nvPicPr>
        <p:blipFill>
          <a:blip r:embed="rId4"/>
          <a:stretch>
            <a:fillRect/>
          </a:stretch>
        </p:blipFill>
        <p:spPr>
          <a:xfrm>
            <a:off x="567243" y="8632235"/>
            <a:ext cx="772816" cy="772816"/>
          </a:xfrm>
          <a:prstGeom prst="rect">
            <a:avLst/>
          </a:prstGeom>
        </p:spPr>
      </p:pic>
      <p:sp>
        <p:nvSpPr>
          <p:cNvPr id="24" name="テキスト ボックス 23">
            <a:extLst>
              <a:ext uri="{FF2B5EF4-FFF2-40B4-BE49-F238E27FC236}">
                <a16:creationId xmlns:a16="http://schemas.microsoft.com/office/drawing/2014/main" id="{9F658963-92AE-4F27-81B6-162A9766B314}"/>
              </a:ext>
            </a:extLst>
          </p:cNvPr>
          <p:cNvSpPr txBox="1"/>
          <p:nvPr/>
        </p:nvSpPr>
        <p:spPr>
          <a:xfrm>
            <a:off x="419438" y="7408323"/>
            <a:ext cx="7235488"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メールでのお申込みの場合は、上記事項をご記入の上、</a:t>
            </a:r>
            <a:r>
              <a:rPr lang="en-US" altLang="ja-JP" sz="1100" dirty="0" err="1">
                <a:latin typeface="Meiryo UI" panose="020B0604030504040204" pitchFamily="50" charset="-128"/>
                <a:ea typeface="Meiryo UI" panose="020B0604030504040204" pitchFamily="50" charset="-128"/>
              </a:rPr>
              <a:t>hrb</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niccon.co.jp </a:t>
            </a:r>
            <a:r>
              <a:rPr lang="ja-JP" altLang="en-US" sz="1100" dirty="0">
                <a:latin typeface="Meiryo UI" panose="020B0604030504040204" pitchFamily="50" charset="-128"/>
                <a:ea typeface="Meiryo UI" panose="020B0604030504040204" pitchFamily="50" charset="-128"/>
              </a:rPr>
              <a:t>へでお送くりください。</a:t>
            </a:r>
            <a:endParaRPr lang="en-US" altLang="ja-JP" sz="1100" dirty="0">
              <a:latin typeface="Meiryo UI" panose="020B0604030504040204" pitchFamily="50" charset="-128"/>
              <a:ea typeface="Meiryo UI" panose="020B0604030504040204" pitchFamily="50" charset="-128"/>
            </a:endParaRPr>
          </a:p>
        </p:txBody>
      </p:sp>
      <p:sp>
        <p:nvSpPr>
          <p:cNvPr id="25" name="Text Box 13">
            <a:extLst>
              <a:ext uri="{FF2B5EF4-FFF2-40B4-BE49-F238E27FC236}">
                <a16:creationId xmlns:a16="http://schemas.microsoft.com/office/drawing/2014/main" id="{C5B881E2-4AAE-4BE6-84B3-D44EAE94041E}"/>
              </a:ext>
            </a:extLst>
          </p:cNvPr>
          <p:cNvSpPr txBox="1">
            <a:spLocks noChangeArrowheads="1"/>
          </p:cNvSpPr>
          <p:nvPr/>
        </p:nvSpPr>
        <p:spPr bwMode="auto">
          <a:xfrm>
            <a:off x="419438" y="9511008"/>
            <a:ext cx="7034354" cy="412715"/>
          </a:xfrm>
          <a:prstGeom prst="rect">
            <a:avLst/>
          </a:prstGeom>
          <a:noFill/>
          <a:ln w="9525">
            <a:noFill/>
            <a:miter lim="800000"/>
            <a:headEnd/>
            <a:tailEnd/>
          </a:ln>
        </p:spPr>
        <p:txBody>
          <a:bodyPr vert="horz" wrap="square" lIns="75784" tIns="9068" rIns="75784" bIns="9068" numCol="1" anchor="t" anchorCtr="0" compatLnSpc="1">
            <a:prstTxWarp prst="textNoShape">
              <a:avLst/>
            </a:prstTxWarp>
          </a:bodyPr>
          <a:lstStyle/>
          <a:p>
            <a:pPr defTabSz="932688" fontAlgn="base">
              <a:spcBef>
                <a:spcPct val="0"/>
              </a:spcBef>
              <a:spcAft>
                <a:spcPct val="0"/>
              </a:spcAft>
            </a:pPr>
            <a:r>
              <a:rPr lang="en-US" altLang="ja-JP" sz="800" dirty="0">
                <a:latin typeface="Meiryo UI" panose="020B0604030504040204" pitchFamily="50" charset="-128"/>
                <a:ea typeface="Meiryo UI" panose="020B0604030504040204" pitchFamily="50" charset="-128"/>
                <a:cs typeface="メイリオ" pitchFamily="50" charset="-128"/>
              </a:rPr>
              <a:t>&lt;</a:t>
            </a:r>
            <a:r>
              <a:rPr lang="ja-JP" altLang="en-US" sz="800" dirty="0">
                <a:latin typeface="Meiryo UI" panose="020B0604030504040204" pitchFamily="50" charset="-128"/>
                <a:ea typeface="Meiryo UI" panose="020B0604030504040204" pitchFamily="50" charset="-128"/>
                <a:cs typeface="メイリオ" pitchFamily="50" charset="-128"/>
              </a:rPr>
              <a:t>個人情報保護に関しまして</a:t>
            </a:r>
            <a:r>
              <a:rPr lang="en-US" altLang="ja-JP" sz="800" dirty="0">
                <a:latin typeface="Meiryo UI" panose="020B0604030504040204" pitchFamily="50" charset="-128"/>
                <a:ea typeface="Meiryo UI" panose="020B0604030504040204" pitchFamily="50" charset="-128"/>
                <a:cs typeface="メイリオ" pitchFamily="50" charset="-128"/>
              </a:rPr>
              <a:t>&gt;</a:t>
            </a:r>
            <a:r>
              <a:rPr lang="ja-JP" altLang="en-US" sz="800" dirty="0">
                <a:latin typeface="Meiryo UI" panose="020B0604030504040204" pitchFamily="50" charset="-128"/>
                <a:ea typeface="Meiryo UI" panose="020B0604030504040204" pitchFamily="50" charset="-128"/>
                <a:cs typeface="メイリオ" pitchFamily="50" charset="-128"/>
              </a:rPr>
              <a:t>　弊社では、経営コンサルタント業務における商品、関連するアフターサービス、新商品・サービスに関する情報をお知らせする目的で、個人情報を保有しております。 いただいた個人情報は、セミナー受講券の発送などに利用いたします。また今後、前述の目的にも利用いたします。　</a:t>
            </a:r>
            <a:endParaRPr lang="en-US" altLang="ja-JP" sz="800" dirty="0">
              <a:latin typeface="Meiryo UI" panose="020B0604030504040204" pitchFamily="50" charset="-128"/>
              <a:ea typeface="Meiryo UI" panose="020B0604030504040204" pitchFamily="50" charset="-128"/>
              <a:cs typeface="メイリオ" pitchFamily="50" charset="-128"/>
            </a:endParaRPr>
          </a:p>
          <a:p>
            <a:pPr defTabSz="932688" fontAlgn="base">
              <a:spcBef>
                <a:spcPct val="0"/>
              </a:spcBef>
              <a:spcAft>
                <a:spcPct val="0"/>
              </a:spcAft>
            </a:pPr>
            <a:r>
              <a:rPr lang="ja-JP" altLang="en-US" sz="800" dirty="0">
                <a:latin typeface="Meiryo UI" panose="020B0604030504040204" pitchFamily="50" charset="-128"/>
                <a:ea typeface="Meiryo UI" panose="020B0604030504040204" pitchFamily="50" charset="-128"/>
                <a:cs typeface="メイリオ" pitchFamily="50" charset="-128"/>
              </a:rPr>
              <a:t>個人情報の取り扱いに関するお問合せ先</a:t>
            </a:r>
            <a:r>
              <a:rPr lang="en-US" altLang="ja-JP" sz="800" dirty="0">
                <a:latin typeface="Meiryo UI" panose="020B0604030504040204" pitchFamily="50" charset="-128"/>
                <a:ea typeface="Meiryo UI" panose="020B0604030504040204" pitchFamily="50" charset="-128"/>
                <a:cs typeface="メイリオ" pitchFamily="50" charset="-128"/>
              </a:rPr>
              <a:t>: </a:t>
            </a:r>
            <a:r>
              <a:rPr lang="ja-JP" altLang="en-US" sz="800" dirty="0">
                <a:latin typeface="Meiryo UI" panose="020B0604030504040204" pitchFamily="50" charset="-128"/>
                <a:ea typeface="Meiryo UI" panose="020B0604030504040204" pitchFamily="50" charset="-128"/>
                <a:cs typeface="メイリオ" pitchFamily="50" charset="-128"/>
              </a:rPr>
              <a:t>株式会社</a:t>
            </a:r>
            <a:r>
              <a:rPr lang="en-US" altLang="ja-JP" sz="800" dirty="0">
                <a:latin typeface="Meiryo UI" panose="020B0604030504040204" pitchFamily="50" charset="-128"/>
                <a:ea typeface="Meiryo UI" panose="020B0604030504040204" pitchFamily="50" charset="-128"/>
                <a:cs typeface="メイリオ" pitchFamily="50" charset="-128"/>
              </a:rPr>
              <a:t>HR</a:t>
            </a:r>
            <a:r>
              <a:rPr lang="ja-JP" altLang="en-US" sz="800" dirty="0">
                <a:latin typeface="Meiryo UI" panose="020B0604030504040204" pitchFamily="50" charset="-128"/>
                <a:ea typeface="Meiryo UI" panose="020B0604030504040204" pitchFamily="50" charset="-128"/>
                <a:cs typeface="メイリオ" pitchFamily="50" charset="-128"/>
              </a:rPr>
              <a:t>ブリッジ　</a:t>
            </a:r>
            <a:r>
              <a:rPr lang="en-US" altLang="ja-JP" sz="800" dirty="0">
                <a:latin typeface="Meiryo UI" panose="020B0604030504040204" pitchFamily="50" charset="-128"/>
                <a:ea typeface="Meiryo UI" panose="020B0604030504040204" pitchFamily="50" charset="-128"/>
                <a:cs typeface="メイリオ" pitchFamily="50" charset="-128"/>
              </a:rPr>
              <a:t>03-3565-6507</a:t>
            </a:r>
            <a:endParaRPr lang="ja-JP" altLang="ja-JP" sz="800" dirty="0">
              <a:latin typeface="Meiryo UI" panose="020B0604030504040204" pitchFamily="50" charset="-128"/>
              <a:ea typeface="Meiryo UI" panose="020B0604030504040204" pitchFamily="50" charset="-128"/>
              <a:cs typeface="メイリオ" pitchFamily="50" charset="-128"/>
            </a:endParaRPr>
          </a:p>
        </p:txBody>
      </p:sp>
      <p:graphicFrame>
        <p:nvGraphicFramePr>
          <p:cNvPr id="28" name="表 27">
            <a:extLst>
              <a:ext uri="{FF2B5EF4-FFF2-40B4-BE49-F238E27FC236}">
                <a16:creationId xmlns:a16="http://schemas.microsoft.com/office/drawing/2014/main" id="{64C00999-DA4A-44EC-928C-BA7EE2F5B522}"/>
              </a:ext>
            </a:extLst>
          </p:cNvPr>
          <p:cNvGraphicFramePr>
            <a:graphicFrameLocks noGrp="1"/>
          </p:cNvGraphicFramePr>
          <p:nvPr>
            <p:extLst>
              <p:ext uri="{D42A27DB-BD31-4B8C-83A1-F6EECF244321}">
                <p14:modId xmlns:p14="http://schemas.microsoft.com/office/powerpoint/2010/main" val="1365506364"/>
              </p:ext>
            </p:extLst>
          </p:nvPr>
        </p:nvGraphicFramePr>
        <p:xfrm>
          <a:off x="476770" y="4928401"/>
          <a:ext cx="6631051" cy="2468799"/>
        </p:xfrm>
        <a:graphic>
          <a:graphicData uri="http://schemas.openxmlformats.org/drawingml/2006/table">
            <a:tbl>
              <a:tblPr/>
              <a:tblGrid>
                <a:gridCol w="1070636">
                  <a:extLst>
                    <a:ext uri="{9D8B030D-6E8A-4147-A177-3AD203B41FA5}">
                      <a16:colId xmlns:a16="http://schemas.microsoft.com/office/drawing/2014/main" val="3110347923"/>
                    </a:ext>
                  </a:extLst>
                </a:gridCol>
                <a:gridCol w="794345">
                  <a:extLst>
                    <a:ext uri="{9D8B030D-6E8A-4147-A177-3AD203B41FA5}">
                      <a16:colId xmlns:a16="http://schemas.microsoft.com/office/drawing/2014/main" val="1313505744"/>
                    </a:ext>
                  </a:extLst>
                </a:gridCol>
                <a:gridCol w="794345">
                  <a:extLst>
                    <a:ext uri="{9D8B030D-6E8A-4147-A177-3AD203B41FA5}">
                      <a16:colId xmlns:a16="http://schemas.microsoft.com/office/drawing/2014/main" val="997871711"/>
                    </a:ext>
                  </a:extLst>
                </a:gridCol>
                <a:gridCol w="794345">
                  <a:extLst>
                    <a:ext uri="{9D8B030D-6E8A-4147-A177-3AD203B41FA5}">
                      <a16:colId xmlns:a16="http://schemas.microsoft.com/office/drawing/2014/main" val="3487285965"/>
                    </a:ext>
                  </a:extLst>
                </a:gridCol>
                <a:gridCol w="794345">
                  <a:extLst>
                    <a:ext uri="{9D8B030D-6E8A-4147-A177-3AD203B41FA5}">
                      <a16:colId xmlns:a16="http://schemas.microsoft.com/office/drawing/2014/main" val="1363657391"/>
                    </a:ext>
                  </a:extLst>
                </a:gridCol>
                <a:gridCol w="794345">
                  <a:extLst>
                    <a:ext uri="{9D8B030D-6E8A-4147-A177-3AD203B41FA5}">
                      <a16:colId xmlns:a16="http://schemas.microsoft.com/office/drawing/2014/main" val="2414243805"/>
                    </a:ext>
                  </a:extLst>
                </a:gridCol>
                <a:gridCol w="794345">
                  <a:extLst>
                    <a:ext uri="{9D8B030D-6E8A-4147-A177-3AD203B41FA5}">
                      <a16:colId xmlns:a16="http://schemas.microsoft.com/office/drawing/2014/main" val="1790478287"/>
                    </a:ext>
                  </a:extLst>
                </a:gridCol>
                <a:gridCol w="794345">
                  <a:extLst>
                    <a:ext uri="{9D8B030D-6E8A-4147-A177-3AD203B41FA5}">
                      <a16:colId xmlns:a16="http://schemas.microsoft.com/office/drawing/2014/main" val="2231837766"/>
                    </a:ext>
                  </a:extLst>
                </a:gridCol>
              </a:tblGrid>
              <a:tr h="297396">
                <a:tc gridSpan="8">
                  <a:txBody>
                    <a:bodyPr/>
                    <a:lstStyle/>
                    <a:p>
                      <a:pPr algn="l" fontAlgn="ctr"/>
                      <a:r>
                        <a:rPr lang="ja-JP" altLang="en-US" sz="1050" b="0" dirty="0">
                          <a:solidFill>
                            <a:schemeClr val="tx1"/>
                          </a:solidFill>
                          <a:latin typeface="游ゴシック" panose="020B0400000000000000" pitchFamily="50" charset="-128"/>
                          <a:ea typeface="游ゴシック" panose="020B0400000000000000" pitchFamily="50" charset="-128"/>
                        </a:rPr>
                        <a:t>　申込日　</a:t>
                      </a:r>
                      <a:r>
                        <a:rPr lang="en-US" altLang="ja-JP" sz="1050" b="0" dirty="0">
                          <a:solidFill>
                            <a:schemeClr val="tx1"/>
                          </a:solidFill>
                          <a:latin typeface="游ゴシック" panose="020B0400000000000000" pitchFamily="50" charset="-128"/>
                          <a:ea typeface="游ゴシック" panose="020B0400000000000000" pitchFamily="50" charset="-128"/>
                        </a:rPr>
                        <a:t>2020</a:t>
                      </a:r>
                      <a:r>
                        <a:rPr lang="ja-JP" altLang="en-US" sz="1050" b="0" dirty="0">
                          <a:solidFill>
                            <a:schemeClr val="tx1"/>
                          </a:solidFill>
                          <a:latin typeface="游ゴシック" panose="020B0400000000000000" pitchFamily="50" charset="-128"/>
                          <a:ea typeface="游ゴシック" panose="020B0400000000000000" pitchFamily="50" charset="-128"/>
                        </a:rPr>
                        <a:t>年　　月　　日　</a:t>
                      </a:r>
                      <a:r>
                        <a:rPr lang="ja-JP" altLang="en-US" sz="1050" b="1" dirty="0">
                          <a:solidFill>
                            <a:schemeClr val="tx1"/>
                          </a:solidFill>
                          <a:latin typeface="游ゴシック" panose="020B0400000000000000" pitchFamily="50" charset="-128"/>
                          <a:ea typeface="游ゴシック" panose="020B0400000000000000" pitchFamily="50" charset="-128"/>
                        </a:rPr>
                        <a:t>　　　　　　</a:t>
                      </a:r>
                      <a:r>
                        <a:rPr lang="ja-JP" altLang="en-US" sz="1600" b="1" dirty="0">
                          <a:solidFill>
                            <a:schemeClr val="tx1"/>
                          </a:solidFill>
                          <a:latin typeface="游ゴシック" panose="020B0400000000000000" pitchFamily="50" charset="-128"/>
                          <a:ea typeface="游ゴシック" panose="020B0400000000000000" pitchFamily="50" charset="-128"/>
                        </a:rPr>
                        <a:t>選考会</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申込書</a:t>
                      </a:r>
                    </a:p>
                  </a:txBody>
                  <a:tcPr marL="6477" marR="6477" marT="64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9138802"/>
                  </a:ext>
                </a:extLst>
              </a:tr>
              <a:tr h="162115">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993505"/>
                  </a:ext>
                </a:extLst>
              </a:tr>
              <a:tr h="362047">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法人名</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36493"/>
                  </a:ext>
                </a:extLst>
              </a:tr>
              <a:tr h="162115">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178448"/>
                  </a:ext>
                </a:extLst>
              </a:tr>
              <a:tr h="362047">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ご担当者名</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871683"/>
                  </a:ext>
                </a:extLst>
              </a:tr>
              <a:tr h="258606">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電話</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携帯</a:t>
                      </a:r>
                    </a:p>
                  </a:txBody>
                  <a:tcPr marL="6477" marR="6477" marT="64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3874256"/>
                  </a:ext>
                </a:extLst>
              </a:tr>
              <a:tr h="258606">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メール</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77" marR="6477" marT="6477"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8311733"/>
                  </a:ext>
                </a:extLst>
              </a:tr>
              <a:tr h="581863">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ご住所</a:t>
                      </a:r>
                    </a:p>
                  </a:txBody>
                  <a:tcPr marL="6477" marR="6477" marT="64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l" fontAlgn="t"/>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6477" marR="6477" marT="647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9619142"/>
                  </a:ext>
                </a:extLst>
              </a:tr>
            </a:tbl>
          </a:graphicData>
        </a:graphic>
      </p:graphicFrame>
      <p:sp>
        <p:nvSpPr>
          <p:cNvPr id="29" name="テキスト ボックス 28">
            <a:extLst>
              <a:ext uri="{FF2B5EF4-FFF2-40B4-BE49-F238E27FC236}">
                <a16:creationId xmlns:a16="http://schemas.microsoft.com/office/drawing/2014/main" id="{76E52018-1DCA-45AC-9E5A-A228EDE5F712}"/>
              </a:ext>
            </a:extLst>
          </p:cNvPr>
          <p:cNvSpPr txBox="1"/>
          <p:nvPr/>
        </p:nvSpPr>
        <p:spPr>
          <a:xfrm>
            <a:off x="2567257" y="9069857"/>
            <a:ext cx="1270009" cy="286344"/>
          </a:xfrm>
          <a:prstGeom prst="rect">
            <a:avLst/>
          </a:prstGeom>
          <a:noFill/>
        </p:spPr>
        <p:txBody>
          <a:bodyPr wrap="square" rtlCol="0">
            <a:spAutoFit/>
          </a:bodyPr>
          <a:lstStyle/>
          <a:p>
            <a:r>
              <a:rPr lang="ja-JP" altLang="en-US" sz="1224" dirty="0">
                <a:latin typeface="Meiryo UI" panose="020B0604030504040204" pitchFamily="50" charset="-128"/>
                <a:ea typeface="Meiryo UI" panose="020B0604030504040204" pitchFamily="50" charset="-128"/>
              </a:rPr>
              <a:t>担当者：米津</a:t>
            </a:r>
          </a:p>
        </p:txBody>
      </p:sp>
      <p:grpSp>
        <p:nvGrpSpPr>
          <p:cNvPr id="35" name="グループ化 34">
            <a:extLst>
              <a:ext uri="{FF2B5EF4-FFF2-40B4-BE49-F238E27FC236}">
                <a16:creationId xmlns:a16="http://schemas.microsoft.com/office/drawing/2014/main" id="{D5AC2598-8AE4-4B34-B6E6-E293AE01BC67}"/>
              </a:ext>
            </a:extLst>
          </p:cNvPr>
          <p:cNvGrpSpPr/>
          <p:nvPr/>
        </p:nvGrpSpPr>
        <p:grpSpPr>
          <a:xfrm>
            <a:off x="457504" y="1357730"/>
            <a:ext cx="6650317" cy="3529379"/>
            <a:chOff x="403739" y="5485982"/>
            <a:chExt cx="6650317" cy="3529379"/>
          </a:xfrm>
        </p:grpSpPr>
        <p:sp>
          <p:nvSpPr>
            <p:cNvPr id="27" name="テキスト ボックス 26">
              <a:extLst>
                <a:ext uri="{FF2B5EF4-FFF2-40B4-BE49-F238E27FC236}">
                  <a16:creationId xmlns:a16="http://schemas.microsoft.com/office/drawing/2014/main" id="{E9AEDBF9-D51D-4FBE-9093-E05067BE965D}"/>
                </a:ext>
              </a:extLst>
            </p:cNvPr>
            <p:cNvSpPr txBox="1"/>
            <p:nvPr/>
          </p:nvSpPr>
          <p:spPr>
            <a:xfrm>
              <a:off x="403739" y="5876040"/>
              <a:ext cx="6650317" cy="3139321"/>
            </a:xfrm>
            <a:prstGeom prst="rect">
              <a:avLst/>
            </a:prstGeom>
            <a:noFill/>
            <a:ln w="19050">
              <a:solidFill>
                <a:schemeClr val="accent4">
                  <a:lumMod val="40000"/>
                  <a:lumOff val="60000"/>
                </a:schemeClr>
              </a:solidFill>
              <a:prstDash val="sysDot"/>
            </a:ln>
          </p:spPr>
          <p:txBody>
            <a:bodyPr wrap="square" rtlCol="0">
              <a:spAutoFit/>
            </a:bodyPr>
            <a:lstStyle/>
            <a:p>
              <a:pPr defTabSz="932688">
                <a:defRPr/>
              </a:pP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marL="171450" indent="-171450" defTabSz="932688">
                <a:buFont typeface="Wingdings" panose="05000000000000000000" pitchFamily="2" charset="2"/>
                <a:buChar char="n"/>
                <a:defRPr/>
              </a:pPr>
              <a:r>
                <a:rPr kumimoji="0" lang="ja-JP" altLang="en-US" sz="1100" b="1" kern="0" dirty="0">
                  <a:solidFill>
                    <a:prstClr val="black"/>
                  </a:solidFill>
                  <a:latin typeface="Meiryo UI" panose="020B0604030504040204" pitchFamily="50" charset="-128"/>
                  <a:ea typeface="Meiryo UI" panose="020B0604030504040204" pitchFamily="50" charset="-128"/>
                </a:rPr>
                <a:t>選考会参加学生</a:t>
              </a: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選考会参加学生は、貴施設からの申込を受けて東京ワールド日本語学校在校生に対して選考会参加者募集を</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行います。</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endParaRPr kumimoji="0" lang="en-US" altLang="ja-JP" sz="1100" kern="0" dirty="0">
                <a:solidFill>
                  <a:prstClr val="black"/>
                </a:solidFill>
                <a:latin typeface="Meiryo UI" panose="020B0604030504040204" pitchFamily="50" charset="-128"/>
                <a:ea typeface="Meiryo UI" panose="020B0604030504040204" pitchFamily="50" charset="-128"/>
              </a:endParaRPr>
            </a:p>
            <a:p>
              <a:pPr marL="171450" indent="-171450" defTabSz="932688">
                <a:buFont typeface="Wingdings" panose="05000000000000000000" pitchFamily="2" charset="2"/>
                <a:buChar char="n"/>
                <a:defRPr/>
              </a:pPr>
              <a:r>
                <a:rPr kumimoji="0" lang="ja-JP" altLang="en-US" sz="1100" b="1" kern="0" dirty="0">
                  <a:solidFill>
                    <a:prstClr val="black"/>
                  </a:solidFill>
                  <a:latin typeface="Meiryo UI" panose="020B0604030504040204" pitchFamily="50" charset="-128"/>
                  <a:ea typeface="Meiryo UI" panose="020B0604030504040204" pitchFamily="50" charset="-128"/>
                </a:rPr>
                <a:t>選考会日程・会場</a:t>
              </a: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①選考会は、貴施設からの申込を受けて</a:t>
              </a:r>
              <a:r>
                <a:rPr kumimoji="0" lang="en-US" altLang="ja-JP" sz="1100" kern="0" dirty="0">
                  <a:solidFill>
                    <a:prstClr val="black"/>
                  </a:solidFill>
                  <a:latin typeface="Meiryo UI" panose="020B0604030504040204" pitchFamily="50" charset="-128"/>
                  <a:ea typeface="Meiryo UI" panose="020B0604030504040204" pitchFamily="50" charset="-128"/>
                </a:rPr>
                <a:t>2</a:t>
              </a:r>
              <a:r>
                <a:rPr kumimoji="0" lang="ja-JP" altLang="en-US" sz="1100" kern="0" dirty="0">
                  <a:solidFill>
                    <a:prstClr val="black"/>
                  </a:solidFill>
                  <a:latin typeface="Meiryo UI" panose="020B0604030504040204" pitchFamily="50" charset="-128"/>
                  <a:ea typeface="Meiryo UI" panose="020B0604030504040204" pitchFamily="50" charset="-128"/>
                </a:rPr>
                <a:t>週間後の開催を想定いたしております。</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②会場は、東京ワールド日本語学校又は弊社会議室を想定いたしております。</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endParaRPr kumimoji="0" lang="en-US" altLang="ja-JP" sz="1100" kern="0" dirty="0">
                <a:solidFill>
                  <a:prstClr val="black"/>
                </a:solidFill>
                <a:latin typeface="Meiryo UI" panose="020B0604030504040204" pitchFamily="50" charset="-128"/>
                <a:ea typeface="Meiryo UI" panose="020B0604030504040204" pitchFamily="50" charset="-128"/>
              </a:endParaRPr>
            </a:p>
            <a:p>
              <a:pPr marL="171450" indent="-171450" defTabSz="932688">
                <a:buFont typeface="Wingdings" panose="05000000000000000000" pitchFamily="2" charset="2"/>
                <a:buChar char="n"/>
                <a:defRPr/>
              </a:pPr>
              <a:r>
                <a:rPr kumimoji="0" lang="ja-JP" altLang="en-US" sz="1100" b="1" kern="0" dirty="0">
                  <a:solidFill>
                    <a:prstClr val="black"/>
                  </a:solidFill>
                  <a:latin typeface="Meiryo UI" panose="020B0604030504040204" pitchFamily="50" charset="-128"/>
                  <a:ea typeface="Meiryo UI" panose="020B0604030504040204" pitchFamily="50" charset="-128"/>
                </a:rPr>
                <a:t>選考会費用</a:t>
              </a: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選考会は、特段の費用は発生いたしませんが参加学生へのノベルティをご検討ください。</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endParaRPr kumimoji="0" lang="en-US" altLang="ja-JP" sz="1100" kern="0" dirty="0">
                <a:solidFill>
                  <a:prstClr val="black"/>
                </a:solidFill>
                <a:latin typeface="Meiryo UI" panose="020B0604030504040204" pitchFamily="50" charset="-128"/>
                <a:ea typeface="Meiryo UI" panose="020B0604030504040204" pitchFamily="50" charset="-128"/>
              </a:endParaRPr>
            </a:p>
            <a:p>
              <a:pPr marL="171450" indent="-171450" defTabSz="932688">
                <a:buFont typeface="Wingdings" panose="05000000000000000000" pitchFamily="2" charset="2"/>
                <a:buChar char="n"/>
                <a:defRPr/>
              </a:pPr>
              <a:r>
                <a:rPr kumimoji="0" lang="ja-JP" altLang="en-US" sz="1100" b="1" kern="0" dirty="0">
                  <a:solidFill>
                    <a:prstClr val="black"/>
                  </a:solidFill>
                  <a:latin typeface="Meiryo UI" panose="020B0604030504040204" pitchFamily="50" charset="-128"/>
                  <a:ea typeface="Meiryo UI" panose="020B0604030504040204" pitchFamily="50" charset="-128"/>
                </a:rPr>
                <a:t>ご準備いただくこと</a:t>
              </a: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①貴施設の概要説明・仕事の内容・人材育成制度等の説明用</a:t>
              </a:r>
              <a:r>
                <a:rPr kumimoji="0" lang="en-US" altLang="ja-JP" sz="1100" kern="0" dirty="0">
                  <a:solidFill>
                    <a:prstClr val="black"/>
                  </a:solidFill>
                  <a:latin typeface="Meiryo UI" panose="020B0604030504040204" pitchFamily="50" charset="-128"/>
                  <a:ea typeface="Meiryo UI" panose="020B0604030504040204" pitchFamily="50" charset="-128"/>
                </a:rPr>
                <a:t>PPT</a:t>
              </a: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②アルバイト求人票</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③奨学金制度等修学支援に関する資料（公的支援活用の場合その旨説明に含めてください）</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④正社員採用時点での処遇制度等の説明資料</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defTabSz="932688">
                <a:defRPr/>
              </a:pPr>
              <a:r>
                <a:rPr kumimoji="0" lang="ja-JP" altLang="en-US" sz="1100" kern="0" dirty="0">
                  <a:solidFill>
                    <a:prstClr val="black"/>
                  </a:solidFill>
                  <a:latin typeface="Meiryo UI" panose="020B0604030504040204" pitchFamily="50" charset="-128"/>
                  <a:ea typeface="Meiryo UI" panose="020B0604030504040204" pitchFamily="50" charset="-128"/>
                </a:rPr>
                <a:t>　⑤貴施設で通常使用する資料等</a:t>
              </a:r>
              <a:endParaRPr kumimoji="0" lang="ja-JP" altLang="en-US" sz="1428" kern="0" dirty="0">
                <a:solidFill>
                  <a:prstClr val="black"/>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F3A3266-5EAE-4B99-A43E-ADC82A5A8824}"/>
                </a:ext>
              </a:extLst>
            </p:cNvPr>
            <p:cNvSpPr/>
            <p:nvPr/>
          </p:nvSpPr>
          <p:spPr>
            <a:xfrm>
              <a:off x="410372" y="5485982"/>
              <a:ext cx="1804928" cy="373514"/>
            </a:xfrm>
            <a:prstGeom prst="rect">
              <a:avLst/>
            </a:prstGeom>
            <a:solidFill>
              <a:schemeClr val="accent4">
                <a:lumMod val="40000"/>
                <a:lumOff val="60000"/>
              </a:schemeClr>
            </a:solidFill>
            <a:ln w="12700">
              <a:solidFill>
                <a:schemeClr val="accent4">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24" b="1" dirty="0">
                  <a:solidFill>
                    <a:schemeClr val="tx1"/>
                  </a:solidFill>
                  <a:latin typeface="Meiryo UI" panose="020B0604030504040204" pitchFamily="50" charset="-128"/>
                  <a:ea typeface="Meiryo UI" panose="020B0604030504040204" pitchFamily="50" charset="-128"/>
                </a:rPr>
                <a:t>選考会要領（概要）</a:t>
              </a:r>
            </a:p>
          </p:txBody>
        </p:sp>
      </p:grpSp>
      <p:grpSp>
        <p:nvGrpSpPr>
          <p:cNvPr id="33" name="グループ化 32">
            <a:extLst>
              <a:ext uri="{FF2B5EF4-FFF2-40B4-BE49-F238E27FC236}">
                <a16:creationId xmlns:a16="http://schemas.microsoft.com/office/drawing/2014/main" id="{3281C8DE-4E84-4E3C-8AF4-C6F967D2CB4D}"/>
              </a:ext>
            </a:extLst>
          </p:cNvPr>
          <p:cNvGrpSpPr/>
          <p:nvPr/>
        </p:nvGrpSpPr>
        <p:grpSpPr>
          <a:xfrm>
            <a:off x="3716543" y="8333655"/>
            <a:ext cx="3839503" cy="1015663"/>
            <a:chOff x="3710594" y="8512757"/>
            <a:chExt cx="3839503" cy="1015663"/>
          </a:xfrm>
        </p:grpSpPr>
        <p:sp>
          <p:nvSpPr>
            <p:cNvPr id="17" name="テキスト ボックス 16">
              <a:extLst>
                <a:ext uri="{FF2B5EF4-FFF2-40B4-BE49-F238E27FC236}">
                  <a16:creationId xmlns:a16="http://schemas.microsoft.com/office/drawing/2014/main" id="{A95EB550-80F8-4E72-AAFE-AFFB91A81277}"/>
                </a:ext>
              </a:extLst>
            </p:cNvPr>
            <p:cNvSpPr txBox="1"/>
            <p:nvPr/>
          </p:nvSpPr>
          <p:spPr>
            <a:xfrm>
              <a:off x="3710594" y="8512757"/>
              <a:ext cx="3839503" cy="1015663"/>
            </a:xfrm>
            <a:prstGeom prst="rect">
              <a:avLst/>
            </a:prstGeom>
            <a:noFill/>
          </p:spPr>
          <p:txBody>
            <a:bodyPr wrap="square"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03-3565-6507</a:t>
              </a: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03-3565-6508</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hrb@niccon.co.jp</a:t>
              </a:r>
              <a:endParaRPr kumimoji="0" lang="en-US" altLang="ja-JP" sz="1200" b="0" i="0" u="sng" strike="noStrike" kern="0" cap="none" spc="0" normalizeH="0" baseline="0" noProof="0" dirty="0">
                <a:ln>
                  <a:noFill/>
                </a:ln>
                <a:solidFill>
                  <a:srgbClr val="FFC000">
                    <a:lumMod val="5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161-0033</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東京都新宿区下落合</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3-16-14</a:t>
              </a: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第２ニッコンビル６階</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20" name="図 19">
              <a:extLst>
                <a:ext uri="{FF2B5EF4-FFF2-40B4-BE49-F238E27FC236}">
                  <a16:creationId xmlns:a16="http://schemas.microsoft.com/office/drawing/2014/main" id="{07EFDF75-F2EF-4639-B92D-ED399F0EED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09430" y="8762121"/>
              <a:ext cx="254277" cy="172910"/>
            </a:xfrm>
            <a:prstGeom prst="rect">
              <a:avLst/>
            </a:prstGeom>
          </p:spPr>
        </p:pic>
      </p:grpSp>
      <p:grpSp>
        <p:nvGrpSpPr>
          <p:cNvPr id="16" name="グループ化 15">
            <a:extLst>
              <a:ext uri="{FF2B5EF4-FFF2-40B4-BE49-F238E27FC236}">
                <a16:creationId xmlns:a16="http://schemas.microsoft.com/office/drawing/2014/main" id="{F10163F2-9ED5-4CAA-8985-E71B17AAC693}"/>
              </a:ext>
            </a:extLst>
          </p:cNvPr>
          <p:cNvGrpSpPr/>
          <p:nvPr/>
        </p:nvGrpSpPr>
        <p:grpSpPr>
          <a:xfrm>
            <a:off x="672916" y="8166245"/>
            <a:ext cx="3518631" cy="737669"/>
            <a:chOff x="666967" y="8345347"/>
            <a:chExt cx="3518631" cy="737669"/>
          </a:xfrm>
        </p:grpSpPr>
        <p:sp>
          <p:nvSpPr>
            <p:cNvPr id="22" name="テキスト ボックス 21">
              <a:extLst>
                <a:ext uri="{FF2B5EF4-FFF2-40B4-BE49-F238E27FC236}">
                  <a16:creationId xmlns:a16="http://schemas.microsoft.com/office/drawing/2014/main" id="{0B08AE04-3C21-41B0-B40E-1B79A6636082}"/>
                </a:ext>
              </a:extLst>
            </p:cNvPr>
            <p:cNvSpPr txBox="1"/>
            <p:nvPr/>
          </p:nvSpPr>
          <p:spPr>
            <a:xfrm>
              <a:off x="1270304" y="8417570"/>
              <a:ext cx="909685" cy="29171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ea typeface="游ゴシック" panose="020B0400000000000000" pitchFamily="50" charset="-128"/>
                </a:rPr>
                <a:t>株式会社</a:t>
              </a:r>
              <a:endParaRPr kumimoji="0" lang="ja-JP" altLang="en-US" sz="1800" b="1" i="0" u="none" strike="noStrike" kern="0" cap="none" spc="0" normalizeH="0" baseline="0" noProof="0" dirty="0">
                <a:ln>
                  <a:noFill/>
                </a:ln>
                <a:solidFill>
                  <a:prstClr val="black"/>
                </a:solidFill>
                <a:effectLst/>
                <a:uLnTx/>
                <a:uFillTx/>
                <a:ea typeface="游ゴシック" panose="020B0400000000000000" pitchFamily="50" charset="-128"/>
              </a:endParaRPr>
            </a:p>
          </p:txBody>
        </p:sp>
        <p:sp>
          <p:nvSpPr>
            <p:cNvPr id="23" name="テキスト ボックス 22">
              <a:extLst>
                <a:ext uri="{FF2B5EF4-FFF2-40B4-BE49-F238E27FC236}">
                  <a16:creationId xmlns:a16="http://schemas.microsoft.com/office/drawing/2014/main" id="{B1D961DA-C896-4A6D-B4C2-FAD371AD4CC8}"/>
                </a:ext>
              </a:extLst>
            </p:cNvPr>
            <p:cNvSpPr txBox="1"/>
            <p:nvPr/>
          </p:nvSpPr>
          <p:spPr>
            <a:xfrm>
              <a:off x="2071065" y="8717185"/>
              <a:ext cx="2114533" cy="21878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ea typeface="游ゴシック" panose="020B0400000000000000" pitchFamily="50" charset="-128"/>
                </a:rPr>
                <a:t>（許可番号</a:t>
              </a:r>
              <a:r>
                <a:rPr kumimoji="0" lang="en-US" altLang="ja-JP" sz="900" b="0" i="0" u="none" strike="noStrike" kern="0" cap="none" spc="0" normalizeH="0" baseline="0" noProof="0" dirty="0">
                  <a:ln>
                    <a:noFill/>
                  </a:ln>
                  <a:solidFill>
                    <a:prstClr val="black"/>
                  </a:solidFill>
                  <a:effectLst/>
                  <a:uLnTx/>
                  <a:uFillTx/>
                  <a:ea typeface="游ゴシック" panose="020B0400000000000000" pitchFamily="50" charset="-128"/>
                </a:rPr>
                <a:t>13-</a:t>
              </a:r>
              <a:r>
                <a:rPr kumimoji="0" lang="ja-JP" altLang="en-US" sz="900" b="0" i="0" u="none" strike="noStrike" kern="0" cap="none" spc="0" normalizeH="0" baseline="0" noProof="0" dirty="0">
                  <a:ln>
                    <a:noFill/>
                  </a:ln>
                  <a:solidFill>
                    <a:prstClr val="black"/>
                  </a:solidFill>
                  <a:effectLst/>
                  <a:uLnTx/>
                  <a:uFillTx/>
                  <a:ea typeface="游ゴシック" panose="020B0400000000000000" pitchFamily="50" charset="-128"/>
                </a:rPr>
                <a:t>ュ</a:t>
              </a:r>
              <a:r>
                <a:rPr kumimoji="0" lang="en-US" altLang="ja-JP" sz="900" b="0" i="0" u="none" strike="noStrike" kern="0" cap="none" spc="0" normalizeH="0" baseline="0" noProof="0" dirty="0">
                  <a:ln>
                    <a:noFill/>
                  </a:ln>
                  <a:solidFill>
                    <a:prstClr val="black"/>
                  </a:solidFill>
                  <a:effectLst/>
                  <a:uLnTx/>
                  <a:uFillTx/>
                  <a:ea typeface="游ゴシック" panose="020B0400000000000000" pitchFamily="50" charset="-128"/>
                </a:rPr>
                <a:t>-311368</a:t>
              </a:r>
              <a:r>
                <a:rPr kumimoji="0" lang="ja-JP" altLang="en-US" sz="900" b="0" i="0" u="none" strike="noStrike" kern="0" cap="none" spc="0" normalizeH="0" baseline="0" noProof="0" dirty="0">
                  <a:ln>
                    <a:noFill/>
                  </a:ln>
                  <a:solidFill>
                    <a:prstClr val="black"/>
                  </a:solidFill>
                  <a:effectLst/>
                  <a:uLnTx/>
                  <a:uFillTx/>
                  <a:ea typeface="游ゴシック" panose="020B0400000000000000" pitchFamily="50" charset="-128"/>
                </a:rPr>
                <a:t>）</a:t>
              </a:r>
            </a:p>
          </p:txBody>
        </p:sp>
        <p:pic>
          <p:nvPicPr>
            <p:cNvPr id="30" name="図 29">
              <a:extLst>
                <a:ext uri="{FF2B5EF4-FFF2-40B4-BE49-F238E27FC236}">
                  <a16:creationId xmlns:a16="http://schemas.microsoft.com/office/drawing/2014/main" id="{9A495CC2-C332-48A5-8145-E3B028F3048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36994" y="8416754"/>
              <a:ext cx="1505082" cy="254826"/>
            </a:xfrm>
            <a:prstGeom prst="rect">
              <a:avLst/>
            </a:prstGeom>
          </p:spPr>
        </p:pic>
        <p:pic>
          <p:nvPicPr>
            <p:cNvPr id="31" name="図 30">
              <a:extLst>
                <a:ext uri="{FF2B5EF4-FFF2-40B4-BE49-F238E27FC236}">
                  <a16:creationId xmlns:a16="http://schemas.microsoft.com/office/drawing/2014/main" id="{F0004753-DFBB-4C40-99B6-99198C6B534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6967" y="8345347"/>
              <a:ext cx="612728" cy="422882"/>
            </a:xfrm>
            <a:prstGeom prst="rect">
              <a:avLst/>
            </a:prstGeom>
          </p:spPr>
        </p:pic>
        <p:sp>
          <p:nvSpPr>
            <p:cNvPr id="32" name="テキスト ボックス 31">
              <a:extLst>
                <a:ext uri="{FF2B5EF4-FFF2-40B4-BE49-F238E27FC236}">
                  <a16:creationId xmlns:a16="http://schemas.microsoft.com/office/drawing/2014/main" id="{70F9ECF0-748C-4E17-AE98-F33E22027E00}"/>
                </a:ext>
              </a:extLst>
            </p:cNvPr>
            <p:cNvSpPr txBox="1"/>
            <p:nvPr/>
          </p:nvSpPr>
          <p:spPr>
            <a:xfrm>
              <a:off x="2069433" y="8864233"/>
              <a:ext cx="2114533" cy="21878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ea typeface="游ゴシック" panose="020B0400000000000000" pitchFamily="50" charset="-128"/>
                </a:rPr>
                <a:t>（</a:t>
              </a:r>
              <a:r>
                <a:rPr kumimoji="0" lang="ja-JP" altLang="en-US" sz="900" kern="0" dirty="0">
                  <a:solidFill>
                    <a:prstClr val="black"/>
                  </a:solidFill>
                  <a:ea typeface="游ゴシック" panose="020B0400000000000000" pitchFamily="50" charset="-128"/>
                </a:rPr>
                <a:t>登録支援機関</a:t>
              </a:r>
              <a:r>
                <a:rPr kumimoji="0" lang="en-US" altLang="ja-JP" sz="900" kern="0" dirty="0">
                  <a:solidFill>
                    <a:prstClr val="black"/>
                  </a:solidFill>
                  <a:ea typeface="游ゴシック" panose="020B0400000000000000" pitchFamily="50" charset="-128"/>
                </a:rPr>
                <a:t>20</a:t>
              </a:r>
              <a:r>
                <a:rPr kumimoji="0" lang="ja-JP" altLang="en-US" sz="900" kern="0" dirty="0">
                  <a:solidFill>
                    <a:prstClr val="black"/>
                  </a:solidFill>
                  <a:ea typeface="游ゴシック" panose="020B0400000000000000" pitchFamily="50" charset="-128"/>
                </a:rPr>
                <a:t>登</a:t>
              </a:r>
              <a:r>
                <a:rPr kumimoji="0" lang="en-US" altLang="ja-JP" sz="900" kern="0" dirty="0">
                  <a:solidFill>
                    <a:prstClr val="black"/>
                  </a:solidFill>
                  <a:ea typeface="游ゴシック" panose="020B0400000000000000" pitchFamily="50" charset="-128"/>
                </a:rPr>
                <a:t>‐003716</a:t>
              </a:r>
              <a:r>
                <a:rPr kumimoji="0" lang="ja-JP" altLang="en-US" sz="900" b="0" i="0" u="none" strike="noStrike" kern="0" cap="none" spc="0" normalizeH="0" baseline="0" noProof="0" dirty="0">
                  <a:ln>
                    <a:noFill/>
                  </a:ln>
                  <a:solidFill>
                    <a:prstClr val="black"/>
                  </a:solidFill>
                  <a:effectLst/>
                  <a:uLnTx/>
                  <a:uFillTx/>
                  <a:ea typeface="游ゴシック" panose="020B0400000000000000" pitchFamily="50" charset="-128"/>
                </a:rPr>
                <a:t>）</a:t>
              </a:r>
            </a:p>
          </p:txBody>
        </p:sp>
      </p:grpSp>
      <p:sp>
        <p:nvSpPr>
          <p:cNvPr id="36" name="テキスト ボックス 35">
            <a:extLst>
              <a:ext uri="{FF2B5EF4-FFF2-40B4-BE49-F238E27FC236}">
                <a16:creationId xmlns:a16="http://schemas.microsoft.com/office/drawing/2014/main" id="{9B2C2A9E-8E47-446A-9468-5EF77CE7782A}"/>
              </a:ext>
            </a:extLst>
          </p:cNvPr>
          <p:cNvSpPr txBox="1"/>
          <p:nvPr/>
        </p:nvSpPr>
        <p:spPr>
          <a:xfrm>
            <a:off x="6616288" y="10620031"/>
            <a:ext cx="1046927" cy="253916"/>
          </a:xfrm>
          <a:prstGeom prst="rect">
            <a:avLst/>
          </a:prstGeom>
          <a:noFill/>
        </p:spPr>
        <p:txBody>
          <a:bodyPr wrap="square" rtlCol="0">
            <a:spAutoFit/>
          </a:bodyPr>
          <a:lstStyle/>
          <a:p>
            <a:r>
              <a:rPr lang="en-US" altLang="ja-JP" sz="1050" dirty="0"/>
              <a:t>2020.9.8</a:t>
            </a:r>
            <a:endParaRPr kumimoji="1" lang="ja-JP" altLang="en-US" sz="1050" dirty="0"/>
          </a:p>
        </p:txBody>
      </p:sp>
      <p:sp>
        <p:nvSpPr>
          <p:cNvPr id="37" name="テキスト ボックス 36">
            <a:extLst>
              <a:ext uri="{FF2B5EF4-FFF2-40B4-BE49-F238E27FC236}">
                <a16:creationId xmlns:a16="http://schemas.microsoft.com/office/drawing/2014/main" id="{AFF3A636-2B8B-4F38-B3C6-465795C4E52D}"/>
              </a:ext>
            </a:extLst>
          </p:cNvPr>
          <p:cNvSpPr txBox="1"/>
          <p:nvPr/>
        </p:nvSpPr>
        <p:spPr>
          <a:xfrm>
            <a:off x="5097830" y="7817367"/>
            <a:ext cx="3021149" cy="215444"/>
          </a:xfrm>
          <a:prstGeom prst="rect">
            <a:avLst/>
          </a:prstGeom>
          <a:noFill/>
        </p:spPr>
        <p:txBody>
          <a:bodyPr wrap="square" rtlCol="0">
            <a:spAutoFit/>
          </a:bodyPr>
          <a:lstStyle/>
          <a:p>
            <a:r>
              <a:rPr kumimoji="1" lang="en-US" altLang="ja-JP" sz="800" dirty="0">
                <a:latin typeface="+mn-ea"/>
              </a:rPr>
              <a:t>※</a:t>
            </a:r>
            <a:r>
              <a:rPr kumimoji="1" lang="ja-JP" altLang="en-US" sz="800" dirty="0">
                <a:latin typeface="+mn-ea"/>
              </a:rPr>
              <a:t>掲載内容は予告なく変更される場合があります。</a:t>
            </a:r>
          </a:p>
        </p:txBody>
      </p:sp>
      <p:grpSp>
        <p:nvGrpSpPr>
          <p:cNvPr id="42" name="グループ化 41">
            <a:extLst>
              <a:ext uri="{FF2B5EF4-FFF2-40B4-BE49-F238E27FC236}">
                <a16:creationId xmlns:a16="http://schemas.microsoft.com/office/drawing/2014/main" id="{2AD2B087-FB0C-4BF9-A6E2-32B6E22E3C15}"/>
              </a:ext>
            </a:extLst>
          </p:cNvPr>
          <p:cNvGrpSpPr/>
          <p:nvPr/>
        </p:nvGrpSpPr>
        <p:grpSpPr>
          <a:xfrm>
            <a:off x="432408" y="505705"/>
            <a:ext cx="1476692" cy="324616"/>
            <a:chOff x="754635" y="5765825"/>
            <a:chExt cx="1441788" cy="334515"/>
          </a:xfrm>
        </p:grpSpPr>
        <p:grpSp>
          <p:nvGrpSpPr>
            <p:cNvPr id="44" name="グループ化 43">
              <a:extLst>
                <a:ext uri="{FF2B5EF4-FFF2-40B4-BE49-F238E27FC236}">
                  <a16:creationId xmlns:a16="http://schemas.microsoft.com/office/drawing/2014/main" id="{28DF0E77-BB5A-4FE3-8C81-5CF3E79C6FB3}"/>
                </a:ext>
              </a:extLst>
            </p:cNvPr>
            <p:cNvGrpSpPr/>
            <p:nvPr/>
          </p:nvGrpSpPr>
          <p:grpSpPr>
            <a:xfrm>
              <a:off x="754635" y="5765825"/>
              <a:ext cx="1441788" cy="334515"/>
              <a:chOff x="519523" y="8650048"/>
              <a:chExt cx="1441788" cy="334515"/>
            </a:xfrm>
          </p:grpSpPr>
          <p:grpSp>
            <p:nvGrpSpPr>
              <p:cNvPr id="46" name="グループ化 45">
                <a:extLst>
                  <a:ext uri="{FF2B5EF4-FFF2-40B4-BE49-F238E27FC236}">
                    <a16:creationId xmlns:a16="http://schemas.microsoft.com/office/drawing/2014/main" id="{5B39BB50-B267-445A-A21C-AA15A81968C4}"/>
                  </a:ext>
                </a:extLst>
              </p:cNvPr>
              <p:cNvGrpSpPr/>
              <p:nvPr/>
            </p:nvGrpSpPr>
            <p:grpSpPr>
              <a:xfrm>
                <a:off x="562211" y="8651836"/>
                <a:ext cx="1399100" cy="316461"/>
                <a:chOff x="462597" y="2004901"/>
                <a:chExt cx="1531480" cy="335526"/>
              </a:xfrm>
            </p:grpSpPr>
            <p:grpSp>
              <p:nvGrpSpPr>
                <p:cNvPr id="48" name="グループ化 47">
                  <a:extLst>
                    <a:ext uri="{FF2B5EF4-FFF2-40B4-BE49-F238E27FC236}">
                      <a16:creationId xmlns:a16="http://schemas.microsoft.com/office/drawing/2014/main" id="{81439C42-E4E9-49C9-997B-E1EBFE912662}"/>
                    </a:ext>
                  </a:extLst>
                </p:cNvPr>
                <p:cNvGrpSpPr/>
                <p:nvPr/>
              </p:nvGrpSpPr>
              <p:grpSpPr>
                <a:xfrm>
                  <a:off x="462597" y="2047647"/>
                  <a:ext cx="1531480" cy="292780"/>
                  <a:chOff x="287743" y="2826700"/>
                  <a:chExt cx="1531480" cy="292780"/>
                </a:xfrm>
              </p:grpSpPr>
              <p:sp>
                <p:nvSpPr>
                  <p:cNvPr id="50" name="星: 5 pt 49">
                    <a:extLst>
                      <a:ext uri="{FF2B5EF4-FFF2-40B4-BE49-F238E27FC236}">
                        <a16:creationId xmlns:a16="http://schemas.microsoft.com/office/drawing/2014/main" id="{D3BC7FDA-9EC6-4350-9E5E-AF48F4553607}"/>
                      </a:ext>
                    </a:extLst>
                  </p:cNvPr>
                  <p:cNvSpPr/>
                  <p:nvPr/>
                </p:nvSpPr>
                <p:spPr>
                  <a:xfrm>
                    <a:off x="287743" y="2826700"/>
                    <a:ext cx="228599" cy="243702"/>
                  </a:xfrm>
                  <a:prstGeom prst="star5">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endParaRPr kumimoji="1" lang="ja-JP" altLang="en-US" sz="2209"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51" name="直線コネクタ 50">
                    <a:extLst>
                      <a:ext uri="{FF2B5EF4-FFF2-40B4-BE49-F238E27FC236}">
                        <a16:creationId xmlns:a16="http://schemas.microsoft.com/office/drawing/2014/main" id="{D07B24E0-4E85-42E1-9E44-C884947D2F75}"/>
                      </a:ext>
                    </a:extLst>
                  </p:cNvPr>
                  <p:cNvCxnSpPr>
                    <a:cxnSpLocks/>
                  </p:cNvCxnSpPr>
                  <p:nvPr/>
                </p:nvCxnSpPr>
                <p:spPr>
                  <a:xfrm>
                    <a:off x="389238" y="3116170"/>
                    <a:ext cx="1429985" cy="331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9" name="テキスト ボックス 48">
                  <a:extLst>
                    <a:ext uri="{FF2B5EF4-FFF2-40B4-BE49-F238E27FC236}">
                      <a16:creationId xmlns:a16="http://schemas.microsoft.com/office/drawing/2014/main" id="{6DBF9980-BF68-4059-8067-784547EEDF80}"/>
                    </a:ext>
                  </a:extLst>
                </p:cNvPr>
                <p:cNvSpPr txBox="1"/>
                <p:nvPr/>
              </p:nvSpPr>
              <p:spPr>
                <a:xfrm>
                  <a:off x="828211" y="2004901"/>
                  <a:ext cx="1029278" cy="326319"/>
                </a:xfrm>
                <a:prstGeom prst="rect">
                  <a:avLst/>
                </a:prstGeom>
                <a:noFill/>
              </p:spPr>
              <p:txBody>
                <a:bodyPr wrap="square" rtlCol="0">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accent4">
                          <a:lumMod val="5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サービス料</a:t>
                  </a:r>
                </a:p>
              </p:txBody>
            </p:sp>
          </p:grpSp>
          <p:sp>
            <p:nvSpPr>
              <p:cNvPr id="47" name="涙形 46">
                <a:extLst>
                  <a:ext uri="{FF2B5EF4-FFF2-40B4-BE49-F238E27FC236}">
                    <a16:creationId xmlns:a16="http://schemas.microsoft.com/office/drawing/2014/main" id="{DE22A813-1BDB-41A5-B9DF-9E50F796F26E}"/>
                  </a:ext>
                </a:extLst>
              </p:cNvPr>
              <p:cNvSpPr/>
              <p:nvPr/>
            </p:nvSpPr>
            <p:spPr>
              <a:xfrm rot="5400000">
                <a:off x="519271" y="8650300"/>
                <a:ext cx="334515" cy="334011"/>
              </a:xfrm>
              <a:prstGeom prst="teardrop">
                <a:avLst/>
              </a:prstGeom>
              <a:solidFill>
                <a:schemeClr val="accent4">
                  <a:lumMod val="60000"/>
                  <a:lumOff val="40000"/>
                </a:schemeClr>
              </a:solidFill>
              <a:ln w="12700" cap="flat" cmpd="sng" algn="ctr">
                <a:noFill/>
                <a:prstDash val="sysDot"/>
              </a:ln>
              <a:effectLst/>
            </p:spPr>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209"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45" name="星: 5 pt 44">
              <a:extLst>
                <a:ext uri="{FF2B5EF4-FFF2-40B4-BE49-F238E27FC236}">
                  <a16:creationId xmlns:a16="http://schemas.microsoft.com/office/drawing/2014/main" id="{69000DBA-0B81-4732-9082-6AA609FA5C6E}"/>
                </a:ext>
              </a:extLst>
            </p:cNvPr>
            <p:cNvSpPr/>
            <p:nvPr/>
          </p:nvSpPr>
          <p:spPr>
            <a:xfrm>
              <a:off x="814943" y="5815143"/>
              <a:ext cx="208612" cy="222218"/>
            </a:xfrm>
            <a:prstGeom prst="star5">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687" tIns="50343" rIns="100687" bIns="50343" numCol="1" spcCol="0" rtlCol="0" fromWordArt="0" anchor="ctr" anchorCtr="0" forceAA="0" compatLnSpc="1">
              <a:prstTxWarp prst="textNoShape">
                <a:avLst/>
              </a:prstTxWarp>
              <a:no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endParaRPr kumimoji="1" lang="ja-JP" altLang="en-US" sz="2209"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54" name="テキスト ボックス 53">
            <a:extLst>
              <a:ext uri="{FF2B5EF4-FFF2-40B4-BE49-F238E27FC236}">
                <a16:creationId xmlns:a16="http://schemas.microsoft.com/office/drawing/2014/main" id="{5251C803-27A1-4A14-8B5D-61507C81BEB8}"/>
              </a:ext>
            </a:extLst>
          </p:cNvPr>
          <p:cNvSpPr txBox="1"/>
          <p:nvPr/>
        </p:nvSpPr>
        <p:spPr>
          <a:xfrm>
            <a:off x="512745" y="832420"/>
            <a:ext cx="2334962" cy="261610"/>
          </a:xfrm>
          <a:prstGeom prst="rect">
            <a:avLst/>
          </a:prstGeom>
          <a:noFill/>
        </p:spPr>
        <p:txBody>
          <a:bodyPr wrap="square" rtlCol="0">
            <a:spAutoFit/>
          </a:bodyPr>
          <a:lstStyle/>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成功報酬制：詳細はお問合せください</a:t>
            </a:r>
          </a:p>
        </p:txBody>
      </p:sp>
    </p:spTree>
    <p:extLst>
      <p:ext uri="{BB962C8B-B14F-4D97-AF65-F5344CB8AC3E}">
        <p14:creationId xmlns:p14="http://schemas.microsoft.com/office/powerpoint/2010/main" val="4178855081"/>
      </p:ext>
    </p:extLst>
  </p:cSld>
  <p:clrMapOvr>
    <a:masterClrMapping/>
  </p:clrMapOvr>
</p:sld>
</file>

<file path=ppt/theme/theme1.xml><?xml version="1.0" encoding="utf-8"?>
<a:theme xmlns:a="http://schemas.openxmlformats.org/drawingml/2006/main" name="1_Office テーマ">
  <a:themeElements>
    <a:clrScheme name="シック">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prstDash val="sysDot"/>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BDA1491447DA24EB36764C9D810C069" ma:contentTypeVersion="6" ma:contentTypeDescription="新しいドキュメントを作成します。" ma:contentTypeScope="" ma:versionID="6604dc30b0f498be3c7721cf6b52de68">
  <xsd:schema xmlns:xsd="http://www.w3.org/2001/XMLSchema" xmlns:xs="http://www.w3.org/2001/XMLSchema" xmlns:p="http://schemas.microsoft.com/office/2006/metadata/properties" xmlns:ns2="04850967-63a3-4130-afb0-3e312de53941" targetNamespace="http://schemas.microsoft.com/office/2006/metadata/properties" ma:root="true" ma:fieldsID="9c4cff3f11a153fad4670a9c10cce53d" ns2:_="">
    <xsd:import namespace="04850967-63a3-4130-afb0-3e312de5394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850967-63a3-4130-afb0-3e312de539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142AB7-522C-46A6-B1BA-3CBEE239589C}">
  <ds:schemaRefs>
    <ds:schemaRef ds:uri="http://schemas.microsoft.com/sharepoint/v3/contenttype/forms"/>
  </ds:schemaRefs>
</ds:datastoreItem>
</file>

<file path=customXml/itemProps2.xml><?xml version="1.0" encoding="utf-8"?>
<ds:datastoreItem xmlns:ds="http://schemas.openxmlformats.org/officeDocument/2006/customXml" ds:itemID="{7E546E20-41C7-4051-90A4-FE847C8CC2C6}">
  <ds:schemaRefs>
    <ds:schemaRef ds:uri="http://schemas.microsoft.com/office/infopath/2007/PartnerControls"/>
    <ds:schemaRef ds:uri="680b0cb2-773e-4668-b114-88ace53c8a72"/>
    <ds:schemaRef ds:uri="http://purl.org/dc/elements/1.1/"/>
    <ds:schemaRef ds:uri="http://schemas.microsoft.com/office/2006/metadata/properties"/>
    <ds:schemaRef ds:uri="http://schemas.microsoft.com/office/2006/documentManagement/types"/>
    <ds:schemaRef ds:uri="http://purl.org/dc/terms/"/>
    <ds:schemaRef ds:uri="94042e33-b2cf-498a-bf2e-a2f745dd1bd3"/>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CA68700-05A2-4428-A46E-8B21BE7D22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850967-63a3-4130-afb0-3e312de539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3206</TotalTime>
  <Words>1019</Words>
  <Application>Microsoft Office PowerPoint</Application>
  <PresentationFormat>ユーザー設定</PresentationFormat>
  <Paragraphs>131</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メイリオ</vt:lpstr>
      <vt:lpstr>游ゴシック</vt:lpstr>
      <vt:lpstr>游明朝</vt:lpstr>
      <vt:lpstr>Arial</vt:lpstr>
      <vt:lpstr>Calibri</vt:lpstr>
      <vt:lpstr>Wingdings</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米津 瑛梨</dc:creator>
  <cp:lastModifiedBy>米津 瑛梨</cp:lastModifiedBy>
  <cp:revision>222</cp:revision>
  <cp:lastPrinted>2020-02-06T06:41:35Z</cp:lastPrinted>
  <dcterms:created xsi:type="dcterms:W3CDTF">2019-10-29T07:36:04Z</dcterms:created>
  <dcterms:modified xsi:type="dcterms:W3CDTF">2020-09-08T01:43:33Z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0x010100ABDA1491447DA24EB36764C9D810C069</vt:lpwstr>
  </property>
</Properties>
</file>